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293" r:id="rId5"/>
    <p:sldId id="258" r:id="rId6"/>
    <p:sldId id="294" r:id="rId7"/>
    <p:sldId id="303" r:id="rId8"/>
    <p:sldId id="306" r:id="rId9"/>
    <p:sldId id="307" r:id="rId10"/>
    <p:sldId id="308" r:id="rId11"/>
    <p:sldId id="309" r:id="rId12"/>
    <p:sldId id="310" r:id="rId13"/>
    <p:sldId id="313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11" r:id="rId22"/>
    <p:sldId id="31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159"/>
    <a:srgbClr val="F9E3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F38671-BC97-4087-97B2-BB107764A78B}" v="1920" dt="2023-02-26T04:20:33.0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62" autoAdjust="0"/>
    <p:restoredTop sz="94660"/>
  </p:normalViewPr>
  <p:slideViewPr>
    <p:cSldViewPr snapToGrid="0">
      <p:cViewPr varScale="1">
        <p:scale>
          <a:sx n="67" d="100"/>
          <a:sy n="67" d="100"/>
        </p:scale>
        <p:origin x="8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OV>
</file>

<file path=ppt/media/media2.MOV>
</file>

<file path=ppt/media/media3.MOV>
</file>

<file path=ppt/media/media4.MOV>
</file>

<file path=ppt/media/media5.MP4>
</file>

<file path=ppt/media/media6.MOV>
</file>

<file path=ppt/media/media7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70B248-E1D3-4487-8BCB-3726D644FF1F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D2B0A6-E611-4AC5-9A94-DC3677ED51D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26913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D2B0A6-E611-4AC5-9A94-DC3677ED51D0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14681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D2B0A6-E611-4AC5-9A94-DC3677ED51D0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42634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D2B0A6-E611-4AC5-9A94-DC3677ED51D0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0092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D2B0A6-E611-4AC5-9A94-DC3677ED51D0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4879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D2B0A6-E611-4AC5-9A94-DC3677ED51D0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60596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D2B0A6-E611-4AC5-9A94-DC3677ED51D0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92603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D2B0A6-E611-4AC5-9A94-DC3677ED51D0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88501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2AAEF-1292-A345-0831-8B32790C9A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4C3669-D54C-603A-34BC-A934F0F61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9DEBD-4F26-F8DF-29B0-EBFE813FA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AF41D-4D5C-21CB-878C-15F3EA50E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57231-F055-F6AC-475B-68BB79309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04157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F6481-5555-B5A2-DC51-C3CC89D8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341FF6-EADA-B0B4-B679-63F90A0BF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57E0A-E7F9-5DD7-34D7-6AD277714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71467-77A5-5EB9-AA34-039ABA7C6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69707-7545-0980-9BFB-1282D10DF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0155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64010E-9C51-B64A-E8BB-9D19A61A29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569D47-011E-3060-B710-79EF62B9D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90CCF-466A-5616-D232-D848EDF52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29D24F-C2F0-E1AC-337A-0F34166A9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7ADB6-4262-E8E0-C61B-BAE20E48F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96788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DAABF-9B10-D451-8FC4-22932A2C4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B3A01-C6BF-4F7C-91C8-07CEF95B3C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31452-0E3B-FE10-D6FC-3E7ADFA59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7E140-929B-63B6-F8F3-AE002ADC9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5CDCA-AFDD-E58A-D10A-126BA9B83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05523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5C27A-649B-8851-489E-044D317F5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FE423F-257C-5E73-5E61-88531AE1B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7ED3A-E684-EFB6-E3B1-B4861D102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D0806-2EA9-BB4C-E792-E2FE026C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7ABFC-38A1-9F94-B3EA-35ACB52F0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6891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A2F17-D99D-3B8C-795C-F155E2F53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69BE3-4E02-233B-8C8C-772EFE41A1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D206AE-3F1C-D13B-330F-05F45C96A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777EA-178A-2088-3FB7-32DEACB4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242BC3-B9A7-D325-9EB3-2265C3EC4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BB191F-7ED0-E4E0-149F-4DF2AE319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58520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CC53C-149F-2B41-6C1A-42F33E097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168C3-F670-7388-85F5-66C22D966E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D3B68-8A63-C306-D5D4-A96D356A9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888B5F-AED9-DA7A-8BC9-4D975CD71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314CD1-9D55-897D-0495-5DDF58195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59560B-B329-F9CE-2D47-609754C8C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04F21C-C0E1-3F32-7C0F-D6E3015CA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11D720-EF08-A022-BFB7-61B9FA936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5245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78D57-0A35-D07F-E8C5-CBAF727E3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E7934E-BB5D-C7C3-1216-8E6248740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4557BE-178A-6481-B525-CC7A80702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751AAC-9AD2-8B01-21F7-F4FFB75E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34948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EC12DE-5A00-DEA5-FD4C-E1F5BD56C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AFDFDF-30C0-5A37-6AC6-140E36ACF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C57762-4373-C7B9-B905-77191ED7B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9905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4499F-1EA8-3D81-1A13-91443D66E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D720F-8AF6-0384-AF11-2F082D2FF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EE3131-CD5E-2EC2-60F7-D7261EFF0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34F8C-4125-5A2B-7028-43BCDB6CC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DD22CE-953E-FAED-9019-8304DBF95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435C5B-B963-1924-8728-345CAC55D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1773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34EAB-4620-9946-6D97-01395EFF1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462456-60B9-A56D-3BBA-DC0DF460C9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3C845F-14C8-F567-6A8D-7CD51FA19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32A99-5774-2090-C238-D93BD3874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8985F7-9A25-DD47-F4F1-A2F56CD75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540626-E116-3D8F-50C1-4A3F539BA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26591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012FBD-4BD8-EFFF-7FEB-18FE25167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CEDAC-F3FA-11BD-EEDD-DE88AF67F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7847C-F088-5249-BA39-D32D60F926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8B484-CA44-43D3-8BA0-C7AF583FBA40}" type="datetimeFigureOut">
              <a:rPr lang="en-SG" smtClean="0"/>
              <a:t>26/2/2023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505CB-01E8-8D82-60A9-47CFF9EDE1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FAB6C-9E03-1F01-8773-07DC1DCCE2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C4EC2-5F56-45F5-8675-1EF23D2D58A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26002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13" Type="http://schemas.openxmlformats.org/officeDocument/2006/relationships/image" Target="../media/image2.png"/><Relationship Id="rId3" Type="http://schemas.microsoft.com/office/2007/relationships/media" Target="../media/media3.MOV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4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video" Target="../media/media4.MOV"/><Relationship Id="rId11" Type="http://schemas.openxmlformats.org/officeDocument/2006/relationships/image" Target="../media/image6.png"/><Relationship Id="rId5" Type="http://schemas.microsoft.com/office/2007/relationships/media" Target="../media/media4.MOV"/><Relationship Id="rId10" Type="http://schemas.openxmlformats.org/officeDocument/2006/relationships/image" Target="../media/image23.png"/><Relationship Id="rId4" Type="http://schemas.openxmlformats.org/officeDocument/2006/relationships/video" Target="../media/media3.MOV"/><Relationship Id="rId9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13" Type="http://schemas.openxmlformats.org/officeDocument/2006/relationships/image" Target="../media/image2.png"/><Relationship Id="rId3" Type="http://schemas.microsoft.com/office/2007/relationships/media" Target="../media/media3.MOV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4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video" Target="../media/media4.MOV"/><Relationship Id="rId11" Type="http://schemas.openxmlformats.org/officeDocument/2006/relationships/image" Target="../media/image6.png"/><Relationship Id="rId5" Type="http://schemas.microsoft.com/office/2007/relationships/media" Target="../media/media4.MOV"/><Relationship Id="rId10" Type="http://schemas.openxmlformats.org/officeDocument/2006/relationships/image" Target="../media/image23.png"/><Relationship Id="rId4" Type="http://schemas.openxmlformats.org/officeDocument/2006/relationships/video" Target="../media/media3.MOV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video" Target="../media/media3.MOV"/><Relationship Id="rId13" Type="http://schemas.openxmlformats.org/officeDocument/2006/relationships/slideLayout" Target="../slideLayouts/slideLayout7.xml"/><Relationship Id="rId18" Type="http://schemas.openxmlformats.org/officeDocument/2006/relationships/image" Target="../media/image23.png"/><Relationship Id="rId3" Type="http://schemas.microsoft.com/office/2007/relationships/media" Target="../media/media6.MOV"/><Relationship Id="rId21" Type="http://schemas.openxmlformats.org/officeDocument/2006/relationships/image" Target="../media/image2.png"/><Relationship Id="rId7" Type="http://schemas.microsoft.com/office/2007/relationships/media" Target="../media/media3.MOV"/><Relationship Id="rId12" Type="http://schemas.openxmlformats.org/officeDocument/2006/relationships/video" Target="../media/media7.MOV"/><Relationship Id="rId17" Type="http://schemas.openxmlformats.org/officeDocument/2006/relationships/image" Target="../media/image22.png"/><Relationship Id="rId2" Type="http://schemas.openxmlformats.org/officeDocument/2006/relationships/video" Target="../media/media5.MP4"/><Relationship Id="rId16" Type="http://schemas.openxmlformats.org/officeDocument/2006/relationships/image" Target="../media/image26.png"/><Relationship Id="rId20" Type="http://schemas.openxmlformats.org/officeDocument/2006/relationships/image" Target="../media/image24.png"/><Relationship Id="rId1" Type="http://schemas.microsoft.com/office/2007/relationships/media" Target="../media/media5.MP4"/><Relationship Id="rId6" Type="http://schemas.openxmlformats.org/officeDocument/2006/relationships/video" Target="../media/media2.MOV"/><Relationship Id="rId11" Type="http://schemas.microsoft.com/office/2007/relationships/media" Target="../media/media7.MOV"/><Relationship Id="rId5" Type="http://schemas.microsoft.com/office/2007/relationships/media" Target="../media/media2.MOV"/><Relationship Id="rId15" Type="http://schemas.openxmlformats.org/officeDocument/2006/relationships/image" Target="../media/image25.png"/><Relationship Id="rId10" Type="http://schemas.openxmlformats.org/officeDocument/2006/relationships/video" Target="../media/media4.MOV"/><Relationship Id="rId19" Type="http://schemas.openxmlformats.org/officeDocument/2006/relationships/image" Target="../media/image6.png"/><Relationship Id="rId4" Type="http://schemas.openxmlformats.org/officeDocument/2006/relationships/video" Target="../media/media6.MOV"/><Relationship Id="rId9" Type="http://schemas.microsoft.com/office/2007/relationships/media" Target="../media/media4.MOV"/><Relationship Id="rId14" Type="http://schemas.openxmlformats.org/officeDocument/2006/relationships/notesSlide" Target="../notesSlides/notesSlide3.xml"/><Relationship Id="rId22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OV"/><Relationship Id="rId13" Type="http://schemas.openxmlformats.org/officeDocument/2006/relationships/image" Target="../media/image26.png"/><Relationship Id="rId3" Type="http://schemas.microsoft.com/office/2007/relationships/media" Target="../media/media6.MOV"/><Relationship Id="rId7" Type="http://schemas.microsoft.com/office/2007/relationships/media" Target="../media/media4.MOV"/><Relationship Id="rId12" Type="http://schemas.openxmlformats.org/officeDocument/2006/relationships/image" Target="../media/image25.png"/><Relationship Id="rId17" Type="http://schemas.openxmlformats.org/officeDocument/2006/relationships/image" Target="../media/image2.png"/><Relationship Id="rId2" Type="http://schemas.openxmlformats.org/officeDocument/2006/relationships/video" Target="../media/media5.MP4"/><Relationship Id="rId16" Type="http://schemas.openxmlformats.org/officeDocument/2006/relationships/image" Target="../media/image24.png"/><Relationship Id="rId1" Type="http://schemas.microsoft.com/office/2007/relationships/media" Target="../media/media5.MP4"/><Relationship Id="rId6" Type="http://schemas.openxmlformats.org/officeDocument/2006/relationships/video" Target="../media/media3.MOV"/><Relationship Id="rId11" Type="http://schemas.openxmlformats.org/officeDocument/2006/relationships/image" Target="../media/image28.jpg"/><Relationship Id="rId5" Type="http://schemas.microsoft.com/office/2007/relationships/media" Target="../media/media3.MOV"/><Relationship Id="rId15" Type="http://schemas.openxmlformats.org/officeDocument/2006/relationships/image" Target="../media/image6.png"/><Relationship Id="rId10" Type="http://schemas.openxmlformats.org/officeDocument/2006/relationships/notesSlide" Target="../notesSlides/notesSlide4.xml"/><Relationship Id="rId4" Type="http://schemas.openxmlformats.org/officeDocument/2006/relationships/video" Target="../media/media6.MOV"/><Relationship Id="rId9" Type="http://schemas.openxmlformats.org/officeDocument/2006/relationships/slideLayout" Target="../slideLayouts/slideLayout7.xml"/><Relationship Id="rId1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video" Target="../media/media7.MOV"/><Relationship Id="rId13" Type="http://schemas.openxmlformats.org/officeDocument/2006/relationships/image" Target="../media/image23.png"/><Relationship Id="rId3" Type="http://schemas.microsoft.com/office/2007/relationships/media" Target="../media/media6.MOV"/><Relationship Id="rId7" Type="http://schemas.microsoft.com/office/2007/relationships/media" Target="../media/media7.MOV"/><Relationship Id="rId12" Type="http://schemas.openxmlformats.org/officeDocument/2006/relationships/image" Target="../media/image26.png"/><Relationship Id="rId2" Type="http://schemas.openxmlformats.org/officeDocument/2006/relationships/video" Target="../media/media5.MP4"/><Relationship Id="rId16" Type="http://schemas.openxmlformats.org/officeDocument/2006/relationships/image" Target="../media/image27.png"/><Relationship Id="rId1" Type="http://schemas.microsoft.com/office/2007/relationships/media" Target="../media/media5.MP4"/><Relationship Id="rId6" Type="http://schemas.openxmlformats.org/officeDocument/2006/relationships/video" Target="../media/media3.MOV"/><Relationship Id="rId11" Type="http://schemas.openxmlformats.org/officeDocument/2006/relationships/image" Target="../media/image25.png"/><Relationship Id="rId5" Type="http://schemas.microsoft.com/office/2007/relationships/media" Target="../media/media3.MOV"/><Relationship Id="rId15" Type="http://schemas.openxmlformats.org/officeDocument/2006/relationships/image" Target="../media/image2.png"/><Relationship Id="rId10" Type="http://schemas.openxmlformats.org/officeDocument/2006/relationships/notesSlide" Target="../notesSlides/notesSlide5.xml"/><Relationship Id="rId4" Type="http://schemas.openxmlformats.org/officeDocument/2006/relationships/video" Target="../media/media6.MOV"/><Relationship Id="rId9" Type="http://schemas.openxmlformats.org/officeDocument/2006/relationships/slideLayout" Target="../slideLayouts/slideLayout7.xml"/><Relationship Id="rId1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13" Type="http://schemas.openxmlformats.org/officeDocument/2006/relationships/image" Target="../media/image2.png"/><Relationship Id="rId3" Type="http://schemas.microsoft.com/office/2007/relationships/media" Target="../media/media6.MOV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3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video" Target="../media/media3.MOV"/><Relationship Id="rId11" Type="http://schemas.openxmlformats.org/officeDocument/2006/relationships/image" Target="../media/image26.png"/><Relationship Id="rId5" Type="http://schemas.microsoft.com/office/2007/relationships/media" Target="../media/media3.MOV"/><Relationship Id="rId10" Type="http://schemas.openxmlformats.org/officeDocument/2006/relationships/image" Target="../media/image25.png"/><Relationship Id="rId4" Type="http://schemas.openxmlformats.org/officeDocument/2006/relationships/video" Target="../media/media6.MOV"/><Relationship Id="rId9" Type="http://schemas.openxmlformats.org/officeDocument/2006/relationships/image" Target="../media/image28.jp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microsoft.com/office/2007/relationships/media" Target="../media/media6.MOV"/><Relationship Id="rId7" Type="http://schemas.openxmlformats.org/officeDocument/2006/relationships/image" Target="../media/image28.jp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2.png"/><Relationship Id="rId4" Type="http://schemas.openxmlformats.org/officeDocument/2006/relationships/video" Target="../media/media6.MOV"/><Relationship Id="rId9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366B3A-3F41-B331-FC76-3D213AF5F13B}"/>
              </a:ext>
            </a:extLst>
          </p:cNvPr>
          <p:cNvSpPr txBox="1"/>
          <p:nvPr/>
        </p:nvSpPr>
        <p:spPr>
          <a:xfrm>
            <a:off x="2108200" y="1601543"/>
            <a:ext cx="9270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SG" sz="2800" dirty="0">
              <a:solidFill>
                <a:schemeClr val="bg1"/>
              </a:solidFill>
              <a:latin typeface="Arial Nova Light" panose="020B0304020202020204" pitchFamily="34" charset="0"/>
            </a:endParaRPr>
          </a:p>
          <a:p>
            <a:r>
              <a:rPr lang="en-SG" sz="2800" dirty="0">
                <a:solidFill>
                  <a:schemeClr val="bg1"/>
                </a:solidFill>
                <a:latin typeface="Arial Nova Light" panose="020B0304020202020204" pitchFamily="34" charset="0"/>
              </a:rPr>
              <a:t>wandering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FDC234-F3CA-7BF9-6213-DFF809F6DFBC}"/>
              </a:ext>
            </a:extLst>
          </p:cNvPr>
          <p:cNvSpPr txBox="1"/>
          <p:nvPr/>
        </p:nvSpPr>
        <p:spPr>
          <a:xfrm>
            <a:off x="590685" y="4302349"/>
            <a:ext cx="9270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SG" sz="2800" dirty="0">
                <a:solidFill>
                  <a:schemeClr val="bg1"/>
                </a:solidFill>
                <a:latin typeface="Arial Nova Light" panose="020B0304020202020204" pitchFamily="34" charset="0"/>
              </a:rPr>
              <a:t>lost </a:t>
            </a:r>
            <a:r>
              <a:rPr lang="en-SG" sz="2800" dirty="0">
                <a:solidFill>
                  <a:schemeClr val="bg1">
                    <a:alpha val="0"/>
                  </a:schemeClr>
                </a:solidFill>
                <a:latin typeface="Arial Nova Light" panose="020B0304020202020204" pitchFamily="34" charset="0"/>
              </a:rPr>
              <a:t>because of </a:t>
            </a:r>
          </a:p>
          <a:p>
            <a:pPr algn="r"/>
            <a:r>
              <a:rPr lang="en-SG" sz="2800" dirty="0">
                <a:solidFill>
                  <a:schemeClr val="bg1">
                    <a:alpha val="0"/>
                  </a:schemeClr>
                </a:solidFill>
                <a:latin typeface="Arial Nova Light" panose="020B0304020202020204" pitchFamily="34" charset="0"/>
              </a:rPr>
              <a:t>their loss of ability to recognise familiar places and faces.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5308D5-2F37-6DF2-4C09-F06C703A175F}"/>
              </a:ext>
            </a:extLst>
          </p:cNvPr>
          <p:cNvSpPr txBox="1"/>
          <p:nvPr/>
        </p:nvSpPr>
        <p:spPr>
          <a:xfrm>
            <a:off x="2108201" y="1601544"/>
            <a:ext cx="92709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>
                <a:solidFill>
                  <a:schemeClr val="bg1"/>
                </a:solidFill>
                <a:latin typeface="Arial Nova Light" panose="020B0304020202020204" pitchFamily="34" charset="0"/>
              </a:rPr>
              <a:t>it is common for people with dementia to be found wandering,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EBE461-3231-448B-6ECB-DBFB6D3FF7A0}"/>
              </a:ext>
            </a:extLst>
          </p:cNvPr>
          <p:cNvSpPr txBox="1"/>
          <p:nvPr/>
        </p:nvSpPr>
        <p:spPr>
          <a:xfrm>
            <a:off x="2108200" y="4302349"/>
            <a:ext cx="77534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SG" sz="2800" dirty="0">
                <a:solidFill>
                  <a:schemeClr val="bg1"/>
                </a:solidFill>
                <a:latin typeface="Arial Nova Light" panose="020B0304020202020204" pitchFamily="34" charset="0"/>
              </a:rPr>
              <a:t>lost because of </a:t>
            </a:r>
          </a:p>
          <a:p>
            <a:pPr algn="r"/>
            <a:r>
              <a:rPr lang="en-SG" sz="2800" dirty="0">
                <a:solidFill>
                  <a:schemeClr val="bg1"/>
                </a:solidFill>
                <a:latin typeface="Arial Nova Light" panose="020B0304020202020204" pitchFamily="34" charset="0"/>
              </a:rPr>
              <a:t>their loss of ability to recognise familiar places and faces.</a:t>
            </a:r>
          </a:p>
        </p:txBody>
      </p:sp>
    </p:spTree>
    <p:extLst>
      <p:ext uri="{BB962C8B-B14F-4D97-AF65-F5344CB8AC3E}">
        <p14:creationId xmlns:p14="http://schemas.microsoft.com/office/powerpoint/2010/main" val="2015262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0"/>
    </mc:Choice>
    <mc:Fallback xmlns="">
      <p:transition spd="slow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0"/>
                            </p:stCondLst>
                            <p:childTnLst>
                              <p:par>
                                <p:cTn id="24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2" grpId="0"/>
      <p:bldP spid="2" grpId="1"/>
      <p:bldP spid="3" grpId="0"/>
      <p:bldP spid="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DE98FDF-7520-06F4-A7C6-2C05D6315C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1" t="25221" r="4629" b="17274"/>
          <a:stretch>
            <a:fillRect/>
          </a:stretch>
        </p:blipFill>
        <p:spPr>
          <a:xfrm>
            <a:off x="3706191" y="3325587"/>
            <a:ext cx="2645120" cy="2415920"/>
          </a:xfrm>
          <a:custGeom>
            <a:avLst/>
            <a:gdLst>
              <a:gd name="connsiteX0" fmla="*/ 765000 w 3549600"/>
              <a:gd name="connsiteY0" fmla="*/ 0 h 3059998"/>
              <a:gd name="connsiteX1" fmla="*/ 2784600 w 3549600"/>
              <a:gd name="connsiteY1" fmla="*/ 0 h 3059998"/>
              <a:gd name="connsiteX2" fmla="*/ 3549600 w 3549600"/>
              <a:gd name="connsiteY2" fmla="*/ 1529999 h 3059998"/>
              <a:gd name="connsiteX3" fmla="*/ 2784600 w 3549600"/>
              <a:gd name="connsiteY3" fmla="*/ 3059998 h 3059998"/>
              <a:gd name="connsiteX4" fmla="*/ 765000 w 3549600"/>
              <a:gd name="connsiteY4" fmla="*/ 3059998 h 3059998"/>
              <a:gd name="connsiteX5" fmla="*/ 0 w 3549600"/>
              <a:gd name="connsiteY5" fmla="*/ 1529999 h 305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9600" h="3059998">
                <a:moveTo>
                  <a:pt x="765000" y="0"/>
                </a:moveTo>
                <a:lnTo>
                  <a:pt x="2784600" y="0"/>
                </a:lnTo>
                <a:lnTo>
                  <a:pt x="3549600" y="1529999"/>
                </a:lnTo>
                <a:lnTo>
                  <a:pt x="2784600" y="3059998"/>
                </a:lnTo>
                <a:lnTo>
                  <a:pt x="765000" y="3059998"/>
                </a:lnTo>
                <a:lnTo>
                  <a:pt x="0" y="1529999"/>
                </a:lnTo>
                <a:close/>
              </a:path>
            </a:pathLst>
          </a:custGeom>
        </p:spPr>
      </p:pic>
      <p:pic>
        <p:nvPicPr>
          <p:cNvPr id="26" name="Picture 25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2A1F7577-D109-00A4-EC01-283A5490E3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5" t="1830" r="11131" b="1016"/>
          <a:stretch>
            <a:fillRect/>
          </a:stretch>
        </p:blipFill>
        <p:spPr>
          <a:xfrm>
            <a:off x="7966041" y="3325588"/>
            <a:ext cx="2642400" cy="2375998"/>
          </a:xfrm>
          <a:custGeom>
            <a:avLst/>
            <a:gdLst>
              <a:gd name="connsiteX0" fmla="*/ 594000 w 2642400"/>
              <a:gd name="connsiteY0" fmla="*/ 0 h 2375998"/>
              <a:gd name="connsiteX1" fmla="*/ 2048400 w 2642400"/>
              <a:gd name="connsiteY1" fmla="*/ 0 h 2375998"/>
              <a:gd name="connsiteX2" fmla="*/ 2642400 w 2642400"/>
              <a:gd name="connsiteY2" fmla="*/ 1187999 h 2375998"/>
              <a:gd name="connsiteX3" fmla="*/ 2048400 w 2642400"/>
              <a:gd name="connsiteY3" fmla="*/ 2375998 h 2375998"/>
              <a:gd name="connsiteX4" fmla="*/ 594000 w 2642400"/>
              <a:gd name="connsiteY4" fmla="*/ 2375998 h 2375998"/>
              <a:gd name="connsiteX5" fmla="*/ 0 w 2642400"/>
              <a:gd name="connsiteY5" fmla="*/ 1187999 h 2375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42400" h="2375998">
                <a:moveTo>
                  <a:pt x="594000" y="0"/>
                </a:moveTo>
                <a:lnTo>
                  <a:pt x="2048400" y="0"/>
                </a:lnTo>
                <a:lnTo>
                  <a:pt x="2642400" y="1187999"/>
                </a:lnTo>
                <a:lnTo>
                  <a:pt x="2048400" y="2375998"/>
                </a:lnTo>
                <a:lnTo>
                  <a:pt x="594000" y="2375998"/>
                </a:lnTo>
                <a:lnTo>
                  <a:pt x="0" y="1187999"/>
                </a:lnTo>
                <a:close/>
              </a:path>
            </a:pathLst>
          </a:custGeom>
        </p:spPr>
      </p:pic>
      <p:pic>
        <p:nvPicPr>
          <p:cNvPr id="23" name="Picture 2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155A582-BBD5-C8CF-BD7A-BFA26063BC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5" t="1758" r="29089" b="655"/>
          <a:stretch>
            <a:fillRect/>
          </a:stretch>
        </p:blipFill>
        <p:spPr>
          <a:xfrm>
            <a:off x="5836116" y="2108700"/>
            <a:ext cx="2642400" cy="2375998"/>
          </a:xfrm>
          <a:custGeom>
            <a:avLst/>
            <a:gdLst>
              <a:gd name="connsiteX0" fmla="*/ 594000 w 2642400"/>
              <a:gd name="connsiteY0" fmla="*/ 0 h 2375998"/>
              <a:gd name="connsiteX1" fmla="*/ 2048400 w 2642400"/>
              <a:gd name="connsiteY1" fmla="*/ 0 h 2375998"/>
              <a:gd name="connsiteX2" fmla="*/ 2642400 w 2642400"/>
              <a:gd name="connsiteY2" fmla="*/ 1187999 h 2375998"/>
              <a:gd name="connsiteX3" fmla="*/ 2048400 w 2642400"/>
              <a:gd name="connsiteY3" fmla="*/ 2375998 h 2375998"/>
              <a:gd name="connsiteX4" fmla="*/ 594000 w 2642400"/>
              <a:gd name="connsiteY4" fmla="*/ 2375998 h 2375998"/>
              <a:gd name="connsiteX5" fmla="*/ 0 w 2642400"/>
              <a:gd name="connsiteY5" fmla="*/ 1187999 h 2375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42400" h="2375998">
                <a:moveTo>
                  <a:pt x="594000" y="0"/>
                </a:moveTo>
                <a:lnTo>
                  <a:pt x="2048400" y="0"/>
                </a:lnTo>
                <a:lnTo>
                  <a:pt x="2642400" y="1187999"/>
                </a:lnTo>
                <a:lnTo>
                  <a:pt x="2048400" y="2375998"/>
                </a:lnTo>
                <a:lnTo>
                  <a:pt x="594000" y="2375998"/>
                </a:lnTo>
                <a:lnTo>
                  <a:pt x="0" y="1187999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5E7565-071E-AC59-2A49-184C324FB7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94" r="2539" b="53335"/>
          <a:stretch/>
        </p:blipFill>
        <p:spPr>
          <a:xfrm>
            <a:off x="1581921" y="2047891"/>
            <a:ext cx="2642401" cy="2396082"/>
          </a:xfrm>
          <a:custGeom>
            <a:avLst/>
            <a:gdLst>
              <a:gd name="connsiteX0" fmla="*/ 593944 w 2755900"/>
              <a:gd name="connsiteY0" fmla="*/ 0 h 2375774"/>
              <a:gd name="connsiteX1" fmla="*/ 2161956 w 2755900"/>
              <a:gd name="connsiteY1" fmla="*/ 0 h 2375774"/>
              <a:gd name="connsiteX2" fmla="*/ 2755900 w 2755900"/>
              <a:gd name="connsiteY2" fmla="*/ 1187887 h 2375774"/>
              <a:gd name="connsiteX3" fmla="*/ 2161956 w 2755900"/>
              <a:gd name="connsiteY3" fmla="*/ 2375774 h 2375774"/>
              <a:gd name="connsiteX4" fmla="*/ 593944 w 2755900"/>
              <a:gd name="connsiteY4" fmla="*/ 2375774 h 2375774"/>
              <a:gd name="connsiteX5" fmla="*/ 0 w 2755900"/>
              <a:gd name="connsiteY5" fmla="*/ 1187887 h 2375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55900" h="2375774">
                <a:moveTo>
                  <a:pt x="593944" y="0"/>
                </a:moveTo>
                <a:lnTo>
                  <a:pt x="2161956" y="0"/>
                </a:lnTo>
                <a:lnTo>
                  <a:pt x="2755900" y="1187887"/>
                </a:lnTo>
                <a:lnTo>
                  <a:pt x="2161956" y="2375774"/>
                </a:lnTo>
                <a:lnTo>
                  <a:pt x="593944" y="2375774"/>
                </a:lnTo>
                <a:lnTo>
                  <a:pt x="0" y="1187887"/>
                </a:lnTo>
                <a:close/>
              </a:path>
            </a:pathLst>
          </a:custGeom>
          <a:ln w="63500">
            <a:noFill/>
          </a:ln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5444190A-6C15-8156-308B-58F5E113F13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4659B1-3CF6-FA5E-D99B-BA0466B224AE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50B86-C2CA-529A-40C6-42C2B9FD7484}"/>
              </a:ext>
            </a:extLst>
          </p:cNvPr>
          <p:cNvSpPr txBox="1"/>
          <p:nvPr/>
        </p:nvSpPr>
        <p:spPr>
          <a:xfrm>
            <a:off x="2577019" y="742480"/>
            <a:ext cx="7037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600" dirty="0">
                <a:latin typeface="Tw Cen MT" panose="020B0602020104020603" pitchFamily="34" charset="0"/>
              </a:rPr>
              <a:t>Tech Stack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BBABBA-03DC-35B1-F2AA-B0F747319848}"/>
              </a:ext>
            </a:extLst>
          </p:cNvPr>
          <p:cNvSpPr txBox="1"/>
          <p:nvPr/>
        </p:nvSpPr>
        <p:spPr>
          <a:xfrm>
            <a:off x="1470850" y="4553152"/>
            <a:ext cx="2857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 Nova Light" panose="020B0304020202020204" pitchFamily="34" charset="0"/>
              </a:rPr>
              <a:t>Flutter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6898E5-FBF5-3378-CBE3-2D8A0AC97A61}"/>
              </a:ext>
            </a:extLst>
          </p:cNvPr>
          <p:cNvSpPr txBox="1"/>
          <p:nvPr/>
        </p:nvSpPr>
        <p:spPr>
          <a:xfrm>
            <a:off x="1683740" y="1536694"/>
            <a:ext cx="2431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Tw Cen MT" panose="020B0602020104020603" pitchFamily="34" charset="0"/>
              </a:rPr>
              <a:t>App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E0CD36-E2E7-8865-5117-07036F2CD53E}"/>
              </a:ext>
            </a:extLst>
          </p:cNvPr>
          <p:cNvSpPr txBox="1"/>
          <p:nvPr/>
        </p:nvSpPr>
        <p:spPr>
          <a:xfrm>
            <a:off x="4115306" y="5810766"/>
            <a:ext cx="20240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 Nova Light" panose="020B0304020202020204" pitchFamily="34" charset="0"/>
              </a:rPr>
              <a:t>React, Tailwind CSS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C514F3-ACEA-5B04-774B-88B331B37FB2}"/>
              </a:ext>
            </a:extLst>
          </p:cNvPr>
          <p:cNvSpPr txBox="1"/>
          <p:nvPr/>
        </p:nvSpPr>
        <p:spPr>
          <a:xfrm>
            <a:off x="3813665" y="2794308"/>
            <a:ext cx="2431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Tw Cen MT" panose="020B0602020104020603" pitchFamily="34" charset="0"/>
              </a:rPr>
              <a:t>Web App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42C708-E8C0-E745-972C-F95E74FF23D7}"/>
              </a:ext>
            </a:extLst>
          </p:cNvPr>
          <p:cNvSpPr txBox="1"/>
          <p:nvPr/>
        </p:nvSpPr>
        <p:spPr>
          <a:xfrm>
            <a:off x="6350648" y="4593878"/>
            <a:ext cx="16153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 Nova Light" panose="020B0304020202020204" pitchFamily="34" charset="0"/>
              </a:rPr>
              <a:t>NodeJS, Firebase, </a:t>
            </a:r>
            <a:r>
              <a:rPr lang="en-GB" sz="2000" dirty="0" err="1">
                <a:latin typeface="Arial Nova Light" panose="020B0304020202020204" pitchFamily="34" charset="0"/>
              </a:rPr>
              <a:t>Supabase</a:t>
            </a:r>
            <a:r>
              <a:rPr lang="en-GB" sz="2000" dirty="0">
                <a:latin typeface="Arial Nova Light" panose="020B0304020202020204" pitchFamily="34" charset="0"/>
              </a:rPr>
              <a:t>, AWS, PostgreSQL, Express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80F9C8-5AB7-6DCE-4719-FB83C94FC887}"/>
              </a:ext>
            </a:extLst>
          </p:cNvPr>
          <p:cNvSpPr txBox="1"/>
          <p:nvPr/>
        </p:nvSpPr>
        <p:spPr>
          <a:xfrm>
            <a:off x="5941533" y="1577420"/>
            <a:ext cx="2431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Tw Cen MT" panose="020B0602020104020603" pitchFamily="34" charset="0"/>
              </a:rPr>
              <a:t>Backend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324C8D0-2408-47CA-CD60-075E6AD74164}"/>
              </a:ext>
            </a:extLst>
          </p:cNvPr>
          <p:cNvSpPr txBox="1"/>
          <p:nvPr/>
        </p:nvSpPr>
        <p:spPr>
          <a:xfrm>
            <a:off x="7863803" y="5810766"/>
            <a:ext cx="2857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Arial Nova Light" panose="020B0304020202020204" pitchFamily="34" charset="0"/>
              </a:rPr>
              <a:t>ESP32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CD4842-ABD8-7BBF-3B37-4B25008B01BD}"/>
              </a:ext>
            </a:extLst>
          </p:cNvPr>
          <p:cNvSpPr txBox="1"/>
          <p:nvPr/>
        </p:nvSpPr>
        <p:spPr>
          <a:xfrm>
            <a:off x="8071458" y="2794308"/>
            <a:ext cx="2431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Tw Cen MT" panose="020B0602020104020603" pitchFamily="34" charset="0"/>
              </a:rPr>
              <a:t>Firmware</a:t>
            </a:r>
          </a:p>
        </p:txBody>
      </p:sp>
    </p:spTree>
    <p:extLst>
      <p:ext uri="{BB962C8B-B14F-4D97-AF65-F5344CB8AC3E}">
        <p14:creationId xmlns:p14="http://schemas.microsoft.com/office/powerpoint/2010/main" val="1522439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  <p:bldP spid="14" grpId="0"/>
      <p:bldP spid="15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G_6448">
            <a:hlinkClick r:id="" action="ppaction://media"/>
            <a:extLst>
              <a:ext uri="{FF2B5EF4-FFF2-40B4-BE49-F238E27FC236}">
                <a16:creationId xmlns:a16="http://schemas.microsoft.com/office/drawing/2014/main" id="{E461C817-2E0D-E25B-315F-BCF2D6E1B0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1176" t="438" r="1323"/>
          <a:stretch/>
        </p:blipFill>
        <p:spPr>
          <a:xfrm>
            <a:off x="1956952" y="1048280"/>
            <a:ext cx="3057313" cy="5422337"/>
          </a:xfrm>
          <a:prstGeom prst="rect">
            <a:avLst/>
          </a:prstGeom>
        </p:spPr>
      </p:pic>
      <p:pic>
        <p:nvPicPr>
          <p:cNvPr id="24" name="IMG_6450 (1)">
            <a:hlinkClick r:id="" action="ppaction://media"/>
            <a:extLst>
              <a:ext uri="{FF2B5EF4-FFF2-40B4-BE49-F238E27FC236}">
                <a16:creationId xmlns:a16="http://schemas.microsoft.com/office/drawing/2014/main" id="{8C5DF380-3023-DFE4-2B84-6D6DBA4241F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0"/>
          <a:srcRect l="1732" t="1090" r="1273"/>
          <a:stretch/>
        </p:blipFill>
        <p:spPr>
          <a:xfrm>
            <a:off x="12041923" y="1048278"/>
            <a:ext cx="3061483" cy="542233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E990BEB-08D8-8C3C-2051-2D3D74BF83E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-485" r="160"/>
          <a:stretch/>
        </p:blipFill>
        <p:spPr>
          <a:xfrm>
            <a:off x="8628362" y="1048278"/>
            <a:ext cx="3081360" cy="5422337"/>
          </a:xfrm>
          <a:prstGeom prst="rect">
            <a:avLst/>
          </a:prstGeom>
        </p:spPr>
      </p:pic>
      <p:pic>
        <p:nvPicPr>
          <p:cNvPr id="28" name="IMG_6449">
            <a:hlinkClick r:id="" action="ppaction://media"/>
            <a:extLst>
              <a:ext uri="{FF2B5EF4-FFF2-40B4-BE49-F238E27FC236}">
                <a16:creationId xmlns:a16="http://schemas.microsoft.com/office/drawing/2014/main" id="{E41E162A-E27C-3188-D927-123ED7089B6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2"/>
          <a:srcRect l="1990" t="687"/>
          <a:stretch/>
        </p:blipFill>
        <p:spPr>
          <a:xfrm>
            <a:off x="5282117" y="1048279"/>
            <a:ext cx="3080997" cy="5422336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10355AA-BC07-1E26-B7CD-BBAB5A88B19B}"/>
              </a:ext>
            </a:extLst>
          </p:cNvPr>
          <p:cNvGrpSpPr/>
          <p:nvPr/>
        </p:nvGrpSpPr>
        <p:grpSpPr>
          <a:xfrm>
            <a:off x="0" y="1024466"/>
            <a:ext cx="12191999" cy="5833534"/>
            <a:chOff x="0" y="1024466"/>
            <a:chExt cx="12191999" cy="480906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38CFBB-F846-B189-EC42-1615ECF390FC}"/>
                </a:ext>
              </a:extLst>
            </p:cNvPr>
            <p:cNvSpPr/>
            <p:nvPr/>
          </p:nvSpPr>
          <p:spPr>
            <a:xfrm>
              <a:off x="0" y="1024466"/>
              <a:ext cx="1689100" cy="48090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0E54251-0EAF-0711-1333-60149DD27D82}"/>
                </a:ext>
              </a:extLst>
            </p:cNvPr>
            <p:cNvGrpSpPr/>
            <p:nvPr/>
          </p:nvGrpSpPr>
          <p:grpSpPr>
            <a:xfrm>
              <a:off x="5154455" y="1024466"/>
              <a:ext cx="7037544" cy="4809067"/>
              <a:chOff x="5154455" y="1024466"/>
              <a:chExt cx="7037544" cy="480906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F9953B0-956D-441C-F0F6-25657976B859}"/>
                  </a:ext>
                </a:extLst>
              </p:cNvPr>
              <p:cNvSpPr/>
              <p:nvPr/>
            </p:nvSpPr>
            <p:spPr>
              <a:xfrm flipH="1">
                <a:off x="5154455" y="1024466"/>
                <a:ext cx="1689100" cy="4809067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C767B89-9E0A-D049-25E7-B6DCB675EF8E}"/>
                  </a:ext>
                </a:extLst>
              </p:cNvPr>
              <p:cNvSpPr/>
              <p:nvPr/>
            </p:nvSpPr>
            <p:spPr>
              <a:xfrm>
                <a:off x="6843554" y="1024466"/>
                <a:ext cx="5348445" cy="48090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7537224" y="2275432"/>
            <a:ext cx="39611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Filling in of particulars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15654-93A6-E8F9-A89C-264BD2661F1B}"/>
              </a:ext>
            </a:extLst>
          </p:cNvPr>
          <p:cNvSpPr txBox="1"/>
          <p:nvPr/>
        </p:nvSpPr>
        <p:spPr>
          <a:xfrm>
            <a:off x="7629833" y="3120680"/>
            <a:ext cx="41393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SG" sz="2800" dirty="0">
                <a:latin typeface="Arial Nova Light" panose="020B0304020202020204" pitchFamily="34" charset="0"/>
              </a:rPr>
              <a:t>Address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SG" sz="2800" dirty="0">
                <a:latin typeface="Arial Nova Light" panose="020B0304020202020204" pitchFamily="34" charset="0"/>
              </a:rPr>
              <a:t>Caregiver’s contact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SG" sz="2800" dirty="0">
                <a:latin typeface="Arial Nova Light" panose="020B0304020202020204" pitchFamily="34" charset="0"/>
              </a:rPr>
              <a:t>Elderly’s personality traits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742E0A05-C5EE-91DF-EA79-C1F3596045F9}"/>
              </a:ext>
            </a:extLst>
          </p:cNvPr>
          <p:cNvSpPr/>
          <p:nvPr/>
        </p:nvSpPr>
        <p:spPr>
          <a:xfrm>
            <a:off x="9178048" y="1591283"/>
            <a:ext cx="689043" cy="594002"/>
          </a:xfrm>
          <a:prstGeom prst="hexagon">
            <a:avLst/>
          </a:prstGeom>
          <a:solidFill>
            <a:srgbClr val="FF81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E2A855-9BB4-6C08-979D-E9E6C484EB6B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</p:spTree>
    <p:extLst>
      <p:ext uri="{BB962C8B-B14F-4D97-AF65-F5344CB8AC3E}">
        <p14:creationId xmlns:p14="http://schemas.microsoft.com/office/powerpoint/2010/main" val="600471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33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G_6448">
            <a:hlinkClick r:id="" action="ppaction://media"/>
            <a:extLst>
              <a:ext uri="{FF2B5EF4-FFF2-40B4-BE49-F238E27FC236}">
                <a16:creationId xmlns:a16="http://schemas.microsoft.com/office/drawing/2014/main" id="{6331DE10-5651-F859-064E-8CA6038BDF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1176" t="438" r="1323"/>
          <a:stretch/>
        </p:blipFill>
        <p:spPr>
          <a:xfrm>
            <a:off x="-1446973" y="1048280"/>
            <a:ext cx="3057313" cy="5422337"/>
          </a:xfrm>
          <a:prstGeom prst="rect">
            <a:avLst/>
          </a:prstGeom>
        </p:spPr>
      </p:pic>
      <p:pic>
        <p:nvPicPr>
          <p:cNvPr id="24" name="IMG_6450 (1)">
            <a:hlinkClick r:id="" action="ppaction://media"/>
            <a:extLst>
              <a:ext uri="{FF2B5EF4-FFF2-40B4-BE49-F238E27FC236}">
                <a16:creationId xmlns:a16="http://schemas.microsoft.com/office/drawing/2014/main" id="{32E6E9EB-91FE-170C-AC9E-967AAC2AFB7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0"/>
          <a:srcRect l="1732" t="1090" r="1273"/>
          <a:stretch/>
        </p:blipFill>
        <p:spPr>
          <a:xfrm>
            <a:off x="8637998" y="1048278"/>
            <a:ext cx="3061483" cy="542233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ECBD57D-C3D1-677F-9A45-184C778BCA3D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-485" r="160"/>
          <a:stretch/>
        </p:blipFill>
        <p:spPr>
          <a:xfrm>
            <a:off x="5224437" y="1048278"/>
            <a:ext cx="3081360" cy="5422337"/>
          </a:xfrm>
          <a:prstGeom prst="rect">
            <a:avLst/>
          </a:prstGeom>
        </p:spPr>
      </p:pic>
      <p:pic>
        <p:nvPicPr>
          <p:cNvPr id="26" name="IMG_6449">
            <a:hlinkClick r:id="" action="ppaction://media"/>
            <a:extLst>
              <a:ext uri="{FF2B5EF4-FFF2-40B4-BE49-F238E27FC236}">
                <a16:creationId xmlns:a16="http://schemas.microsoft.com/office/drawing/2014/main" id="{7A637A44-A6C8-941B-9652-46ABD430243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2"/>
          <a:srcRect l="1990" t="687"/>
          <a:stretch/>
        </p:blipFill>
        <p:spPr>
          <a:xfrm>
            <a:off x="1878192" y="1048279"/>
            <a:ext cx="3080997" cy="5422336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10355AA-BC07-1E26-B7CD-BBAB5A88B19B}"/>
              </a:ext>
            </a:extLst>
          </p:cNvPr>
          <p:cNvGrpSpPr/>
          <p:nvPr/>
        </p:nvGrpSpPr>
        <p:grpSpPr>
          <a:xfrm>
            <a:off x="0" y="1024466"/>
            <a:ext cx="12191999" cy="5833534"/>
            <a:chOff x="0" y="1024466"/>
            <a:chExt cx="12191999" cy="480906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38CFBB-F846-B189-EC42-1615ECF390FC}"/>
                </a:ext>
              </a:extLst>
            </p:cNvPr>
            <p:cNvSpPr/>
            <p:nvPr/>
          </p:nvSpPr>
          <p:spPr>
            <a:xfrm>
              <a:off x="0" y="1024466"/>
              <a:ext cx="1689100" cy="48090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0E54251-0EAF-0711-1333-60149DD27D82}"/>
                </a:ext>
              </a:extLst>
            </p:cNvPr>
            <p:cNvGrpSpPr/>
            <p:nvPr/>
          </p:nvGrpSpPr>
          <p:grpSpPr>
            <a:xfrm>
              <a:off x="5154455" y="1024466"/>
              <a:ext cx="7037544" cy="4809067"/>
              <a:chOff x="5154455" y="1024466"/>
              <a:chExt cx="7037544" cy="480906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F9953B0-956D-441C-F0F6-25657976B859}"/>
                  </a:ext>
                </a:extLst>
              </p:cNvPr>
              <p:cNvSpPr/>
              <p:nvPr/>
            </p:nvSpPr>
            <p:spPr>
              <a:xfrm flipH="1">
                <a:off x="5154455" y="1024466"/>
                <a:ext cx="1689100" cy="4809067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C767B89-9E0A-D049-25E7-B6DCB675EF8E}"/>
                  </a:ext>
                </a:extLst>
              </p:cNvPr>
              <p:cNvSpPr/>
              <p:nvPr/>
            </p:nvSpPr>
            <p:spPr>
              <a:xfrm>
                <a:off x="6843554" y="1024466"/>
                <a:ext cx="5348445" cy="48090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7537224" y="2275432"/>
            <a:ext cx="39611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Saving frequently visited places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15654-93A6-E8F9-A89C-264BD2661F1B}"/>
              </a:ext>
            </a:extLst>
          </p:cNvPr>
          <p:cNvSpPr txBox="1"/>
          <p:nvPr/>
        </p:nvSpPr>
        <p:spPr>
          <a:xfrm>
            <a:off x="7448087" y="3616032"/>
            <a:ext cx="41393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Arial Nova Light" panose="020B0304020202020204" pitchFamily="34" charset="0"/>
              </a:rPr>
              <a:t>These locations will be marked out as ‘Safe Zones’ on our App.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742E0A05-C5EE-91DF-EA79-C1F3596045F9}"/>
              </a:ext>
            </a:extLst>
          </p:cNvPr>
          <p:cNvSpPr/>
          <p:nvPr/>
        </p:nvSpPr>
        <p:spPr>
          <a:xfrm>
            <a:off x="9178048" y="1591283"/>
            <a:ext cx="689043" cy="594002"/>
          </a:xfrm>
          <a:prstGeom prst="hexagon">
            <a:avLst/>
          </a:prstGeom>
          <a:solidFill>
            <a:srgbClr val="FF81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51748-9022-AE69-A32A-830861BEF7BE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</p:spTree>
    <p:extLst>
      <p:ext uri="{BB962C8B-B14F-4D97-AF65-F5344CB8AC3E}">
        <p14:creationId xmlns:p14="http://schemas.microsoft.com/office/powerpoint/2010/main" val="1801652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6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G_6464">
            <a:hlinkClick r:id="" action="ppaction://media"/>
            <a:extLst>
              <a:ext uri="{FF2B5EF4-FFF2-40B4-BE49-F238E27FC236}">
                <a16:creationId xmlns:a16="http://schemas.microsoft.com/office/drawing/2014/main" id="{66BB034D-381F-5ADB-81D1-128CD72DCF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5540747" y="461127"/>
            <a:ext cx="3194352" cy="6906707"/>
          </a:xfrm>
          <a:prstGeom prst="rect">
            <a:avLst/>
          </a:prstGeom>
        </p:spPr>
      </p:pic>
      <p:pic>
        <p:nvPicPr>
          <p:cNvPr id="30" name="IMG_6459">
            <a:hlinkClick r:id="" action="ppaction://media"/>
            <a:extLst>
              <a:ext uri="{FF2B5EF4-FFF2-40B4-BE49-F238E27FC236}">
                <a16:creationId xmlns:a16="http://schemas.microsoft.com/office/drawing/2014/main" id="{487AE05B-2209-B76B-C765-E2F397F4680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113735" y="1417388"/>
            <a:ext cx="4959168" cy="3719376"/>
          </a:xfrm>
          <a:prstGeom prst="rect">
            <a:avLst/>
          </a:prstGeom>
        </p:spPr>
      </p:pic>
      <p:pic>
        <p:nvPicPr>
          <p:cNvPr id="10" name="IMG_6448">
            <a:hlinkClick r:id="" action="ppaction://media"/>
            <a:extLst>
              <a:ext uri="{FF2B5EF4-FFF2-40B4-BE49-F238E27FC236}">
                <a16:creationId xmlns:a16="http://schemas.microsoft.com/office/drawing/2014/main" id="{AC2E1A42-91F9-0473-213B-EA7FAB2E9409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7"/>
          <a:srcRect l="1176" t="438" r="1323"/>
          <a:stretch/>
        </p:blipFill>
        <p:spPr>
          <a:xfrm>
            <a:off x="-4726612" y="1048280"/>
            <a:ext cx="3057313" cy="5422337"/>
          </a:xfrm>
          <a:prstGeom prst="rect">
            <a:avLst/>
          </a:prstGeom>
        </p:spPr>
      </p:pic>
      <p:pic>
        <p:nvPicPr>
          <p:cNvPr id="11" name="IMG_6450 (1)">
            <a:hlinkClick r:id="" action="ppaction://media"/>
            <a:extLst>
              <a:ext uri="{FF2B5EF4-FFF2-40B4-BE49-F238E27FC236}">
                <a16:creationId xmlns:a16="http://schemas.microsoft.com/office/drawing/2014/main" id="{1B5A0DD7-D274-A8DE-C67C-5AAC715C1A90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18"/>
          <a:srcRect l="1732" t="1090" r="1273"/>
          <a:stretch/>
        </p:blipFill>
        <p:spPr>
          <a:xfrm>
            <a:off x="5358359" y="1048278"/>
            <a:ext cx="3061483" cy="54223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E02F77-0319-75DF-D174-8087FE9369DB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l="-485" r="160"/>
          <a:stretch/>
        </p:blipFill>
        <p:spPr>
          <a:xfrm>
            <a:off x="1944798" y="1048278"/>
            <a:ext cx="3081360" cy="5422337"/>
          </a:xfrm>
          <a:prstGeom prst="rect">
            <a:avLst/>
          </a:prstGeom>
        </p:spPr>
      </p:pic>
      <p:pic>
        <p:nvPicPr>
          <p:cNvPr id="21" name="IMG_6449">
            <a:hlinkClick r:id="" action="ppaction://media"/>
            <a:extLst>
              <a:ext uri="{FF2B5EF4-FFF2-40B4-BE49-F238E27FC236}">
                <a16:creationId xmlns:a16="http://schemas.microsoft.com/office/drawing/2014/main" id="{891FEE11-54E8-A726-DB5C-C80C5AAD759A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20"/>
          <a:srcRect l="1990" t="687"/>
          <a:stretch/>
        </p:blipFill>
        <p:spPr>
          <a:xfrm>
            <a:off x="-1401447" y="1048279"/>
            <a:ext cx="3080997" cy="5422336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10355AA-BC07-1E26-B7CD-BBAB5A88B19B}"/>
              </a:ext>
            </a:extLst>
          </p:cNvPr>
          <p:cNvGrpSpPr/>
          <p:nvPr/>
        </p:nvGrpSpPr>
        <p:grpSpPr>
          <a:xfrm>
            <a:off x="0" y="1024466"/>
            <a:ext cx="12191999" cy="5833534"/>
            <a:chOff x="0" y="1024466"/>
            <a:chExt cx="12191999" cy="480906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38CFBB-F846-B189-EC42-1615ECF390FC}"/>
                </a:ext>
              </a:extLst>
            </p:cNvPr>
            <p:cNvSpPr/>
            <p:nvPr/>
          </p:nvSpPr>
          <p:spPr>
            <a:xfrm>
              <a:off x="0" y="1024466"/>
              <a:ext cx="1689100" cy="48090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0E54251-0EAF-0711-1333-60149DD27D82}"/>
                </a:ext>
              </a:extLst>
            </p:cNvPr>
            <p:cNvGrpSpPr/>
            <p:nvPr/>
          </p:nvGrpSpPr>
          <p:grpSpPr>
            <a:xfrm>
              <a:off x="5154455" y="1024466"/>
              <a:ext cx="7037544" cy="4809067"/>
              <a:chOff x="5154455" y="1024466"/>
              <a:chExt cx="7037544" cy="480906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F9953B0-956D-441C-F0F6-25657976B859}"/>
                  </a:ext>
                </a:extLst>
              </p:cNvPr>
              <p:cNvSpPr/>
              <p:nvPr/>
            </p:nvSpPr>
            <p:spPr>
              <a:xfrm flipH="1">
                <a:off x="5154455" y="1024466"/>
                <a:ext cx="1689100" cy="4809067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C767B89-9E0A-D049-25E7-B6DCB675EF8E}"/>
                  </a:ext>
                </a:extLst>
              </p:cNvPr>
              <p:cNvSpPr/>
              <p:nvPr/>
            </p:nvSpPr>
            <p:spPr>
              <a:xfrm>
                <a:off x="6843554" y="1024466"/>
                <a:ext cx="5348445" cy="48090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7448087" y="2284510"/>
            <a:ext cx="4139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GPS tracking of elderly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15654-93A6-E8F9-A89C-264BD2661F1B}"/>
              </a:ext>
            </a:extLst>
          </p:cNvPr>
          <p:cNvSpPr txBox="1"/>
          <p:nvPr/>
        </p:nvSpPr>
        <p:spPr>
          <a:xfrm>
            <a:off x="7448087" y="3150243"/>
            <a:ext cx="41393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Arial Nova Light" panose="020B0304020202020204" pitchFamily="34" charset="0"/>
              </a:rPr>
              <a:t>Caregivers can track the elderly’s whereabouts on the App.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742E0A05-C5EE-91DF-EA79-C1F3596045F9}"/>
              </a:ext>
            </a:extLst>
          </p:cNvPr>
          <p:cNvSpPr/>
          <p:nvPr/>
        </p:nvSpPr>
        <p:spPr>
          <a:xfrm>
            <a:off x="9178048" y="1591283"/>
            <a:ext cx="689043" cy="594002"/>
          </a:xfrm>
          <a:prstGeom prst="hexagon">
            <a:avLst/>
          </a:prstGeom>
          <a:solidFill>
            <a:srgbClr val="FF81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306F55-6E57-E07D-72CA-1DDBD3188E43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  <p:pic>
        <p:nvPicPr>
          <p:cNvPr id="27" name="IMG_6457">
            <a:hlinkClick r:id="" action="ppaction://media"/>
            <a:extLst>
              <a:ext uri="{FF2B5EF4-FFF2-40B4-BE49-F238E27FC236}">
                <a16:creationId xmlns:a16="http://schemas.microsoft.com/office/drawing/2014/main" id="{43F9BA13-4DEA-8D2A-540B-D335653488CA}"/>
              </a:ext>
            </a:extLst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3189513" y="-2050539"/>
            <a:ext cx="9471316" cy="532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003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video>
              <p:cMediaNode vol="80000">
                <p:cTn id="5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video>
              <p:cMediaNode vol="80000">
                <p:cTn id="6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person, wall, indoor, standing&#10;&#10;Description automatically generated">
            <a:extLst>
              <a:ext uri="{FF2B5EF4-FFF2-40B4-BE49-F238E27FC236}">
                <a16:creationId xmlns:a16="http://schemas.microsoft.com/office/drawing/2014/main" id="{3196B84F-341B-3CC5-1399-92FD501B8F3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0581" y="1229654"/>
            <a:ext cx="3606801" cy="4809067"/>
          </a:xfrm>
          <a:prstGeom prst="rect">
            <a:avLst/>
          </a:prstGeom>
        </p:spPr>
      </p:pic>
      <p:pic>
        <p:nvPicPr>
          <p:cNvPr id="21" name="IMG_6464">
            <a:hlinkClick r:id="" action="ppaction://media"/>
            <a:extLst>
              <a:ext uri="{FF2B5EF4-FFF2-40B4-BE49-F238E27FC236}">
                <a16:creationId xmlns:a16="http://schemas.microsoft.com/office/drawing/2014/main" id="{2C9E5675-C8E2-A263-4783-D1D75A63D0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799915" y="1048278"/>
            <a:ext cx="2430551" cy="5255245"/>
          </a:xfrm>
          <a:prstGeom prst="rect">
            <a:avLst/>
          </a:prstGeom>
        </p:spPr>
      </p:pic>
      <p:pic>
        <p:nvPicPr>
          <p:cNvPr id="22" name="IMG_6459">
            <a:hlinkClick r:id="" action="ppaction://media"/>
            <a:extLst>
              <a:ext uri="{FF2B5EF4-FFF2-40B4-BE49-F238E27FC236}">
                <a16:creationId xmlns:a16="http://schemas.microsoft.com/office/drawing/2014/main" id="{1EBDEAE3-29D2-0572-2B5C-AEDD8339470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372903" y="1417388"/>
            <a:ext cx="4959168" cy="3719376"/>
          </a:xfrm>
          <a:prstGeom prst="rect">
            <a:avLst/>
          </a:prstGeom>
        </p:spPr>
      </p:pic>
      <p:pic>
        <p:nvPicPr>
          <p:cNvPr id="23" name="IMG_6450 (1)">
            <a:hlinkClick r:id="" action="ppaction://media"/>
            <a:extLst>
              <a:ext uri="{FF2B5EF4-FFF2-40B4-BE49-F238E27FC236}">
                <a16:creationId xmlns:a16="http://schemas.microsoft.com/office/drawing/2014/main" id="{81C81C1E-D1B7-F12A-9D77-BB83AD63751D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4"/>
          <a:srcRect l="1732" t="1090" r="1273"/>
          <a:stretch/>
        </p:blipFill>
        <p:spPr>
          <a:xfrm>
            <a:off x="1970007" y="1048278"/>
            <a:ext cx="3061483" cy="542233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D4296CA-CF6F-0828-F6D6-6AD305A0F941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-485" r="160"/>
          <a:stretch/>
        </p:blipFill>
        <p:spPr>
          <a:xfrm>
            <a:off x="-1443554" y="1048278"/>
            <a:ext cx="3081360" cy="5422337"/>
          </a:xfrm>
          <a:prstGeom prst="rect">
            <a:avLst/>
          </a:prstGeom>
        </p:spPr>
      </p:pic>
      <p:pic>
        <p:nvPicPr>
          <p:cNvPr id="25" name="IMG_6449">
            <a:hlinkClick r:id="" action="ppaction://media"/>
            <a:extLst>
              <a:ext uri="{FF2B5EF4-FFF2-40B4-BE49-F238E27FC236}">
                <a16:creationId xmlns:a16="http://schemas.microsoft.com/office/drawing/2014/main" id="{86DEFDE8-D6CB-1B23-6E0F-904162F7C419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16"/>
          <a:srcRect l="1990" t="687"/>
          <a:stretch/>
        </p:blipFill>
        <p:spPr>
          <a:xfrm>
            <a:off x="-4789799" y="1048279"/>
            <a:ext cx="3080997" cy="5422336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10355AA-BC07-1E26-B7CD-BBAB5A88B19B}"/>
              </a:ext>
            </a:extLst>
          </p:cNvPr>
          <p:cNvGrpSpPr/>
          <p:nvPr/>
        </p:nvGrpSpPr>
        <p:grpSpPr>
          <a:xfrm>
            <a:off x="0" y="1024466"/>
            <a:ext cx="12191999" cy="5833534"/>
            <a:chOff x="0" y="1024466"/>
            <a:chExt cx="12191999" cy="480906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38CFBB-F846-B189-EC42-1615ECF390FC}"/>
                </a:ext>
              </a:extLst>
            </p:cNvPr>
            <p:cNvSpPr/>
            <p:nvPr/>
          </p:nvSpPr>
          <p:spPr>
            <a:xfrm>
              <a:off x="0" y="1024466"/>
              <a:ext cx="1689100" cy="48090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0E54251-0EAF-0711-1333-60149DD27D82}"/>
                </a:ext>
              </a:extLst>
            </p:cNvPr>
            <p:cNvGrpSpPr/>
            <p:nvPr/>
          </p:nvGrpSpPr>
          <p:grpSpPr>
            <a:xfrm>
              <a:off x="5154455" y="1024466"/>
              <a:ext cx="7037544" cy="4809067"/>
              <a:chOff x="5154455" y="1024466"/>
              <a:chExt cx="7037544" cy="480906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F9953B0-956D-441C-F0F6-25657976B859}"/>
                  </a:ext>
                </a:extLst>
              </p:cNvPr>
              <p:cNvSpPr/>
              <p:nvPr/>
            </p:nvSpPr>
            <p:spPr>
              <a:xfrm flipH="1">
                <a:off x="5154455" y="1024466"/>
                <a:ext cx="1689100" cy="4809067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C767B89-9E0A-D049-25E7-B6DCB675EF8E}"/>
                  </a:ext>
                </a:extLst>
              </p:cNvPr>
              <p:cNvSpPr/>
              <p:nvPr/>
            </p:nvSpPr>
            <p:spPr>
              <a:xfrm>
                <a:off x="6843554" y="1024466"/>
                <a:ext cx="5348445" cy="48090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7448087" y="2284510"/>
            <a:ext cx="41393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Immediate notification if elderly strays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15654-93A6-E8F9-A89C-264BD2661F1B}"/>
              </a:ext>
            </a:extLst>
          </p:cNvPr>
          <p:cNvSpPr txBox="1"/>
          <p:nvPr/>
        </p:nvSpPr>
        <p:spPr>
          <a:xfrm>
            <a:off x="7448087" y="3634188"/>
            <a:ext cx="41393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Arial Nova Light" panose="020B0304020202020204" pitchFamily="34" charset="0"/>
              </a:rPr>
              <a:t>Caregivers receive a phone notification if the elderly has wandered outside of the ‘Safe Zone’.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742E0A05-C5EE-91DF-EA79-C1F3596045F9}"/>
              </a:ext>
            </a:extLst>
          </p:cNvPr>
          <p:cNvSpPr/>
          <p:nvPr/>
        </p:nvSpPr>
        <p:spPr>
          <a:xfrm>
            <a:off x="9178048" y="1591283"/>
            <a:ext cx="689043" cy="594002"/>
          </a:xfrm>
          <a:prstGeom prst="hexagon">
            <a:avLst/>
          </a:prstGeom>
          <a:solidFill>
            <a:srgbClr val="FF81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C76B70-2855-E470-7E94-68AEC1F3B4AF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</p:spTree>
    <p:extLst>
      <p:ext uri="{BB962C8B-B14F-4D97-AF65-F5344CB8AC3E}">
        <p14:creationId xmlns:p14="http://schemas.microsoft.com/office/powerpoint/2010/main" val="39882006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G_6464">
            <a:hlinkClick r:id="" action="ppaction://media"/>
            <a:extLst>
              <a:ext uri="{FF2B5EF4-FFF2-40B4-BE49-F238E27FC236}">
                <a16:creationId xmlns:a16="http://schemas.microsoft.com/office/drawing/2014/main" id="{12436F3D-3A9E-6E28-8CFA-4254A995A6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388284" y="1048278"/>
            <a:ext cx="2376563" cy="5138513"/>
          </a:xfrm>
          <a:prstGeom prst="rect">
            <a:avLst/>
          </a:prstGeom>
        </p:spPr>
      </p:pic>
      <p:pic>
        <p:nvPicPr>
          <p:cNvPr id="15" name="IMG_6459">
            <a:hlinkClick r:id="" action="ppaction://media"/>
            <a:extLst>
              <a:ext uri="{FF2B5EF4-FFF2-40B4-BE49-F238E27FC236}">
                <a16:creationId xmlns:a16="http://schemas.microsoft.com/office/drawing/2014/main" id="{A52A5956-2AC4-438E-E09B-BD13983AD7C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61272" y="1417388"/>
            <a:ext cx="4959168" cy="3719376"/>
          </a:xfrm>
          <a:prstGeom prst="rect">
            <a:avLst/>
          </a:prstGeom>
        </p:spPr>
      </p:pic>
      <p:pic>
        <p:nvPicPr>
          <p:cNvPr id="21" name="IMG_6450 (1)">
            <a:hlinkClick r:id="" action="ppaction://media"/>
            <a:extLst>
              <a:ext uri="{FF2B5EF4-FFF2-40B4-BE49-F238E27FC236}">
                <a16:creationId xmlns:a16="http://schemas.microsoft.com/office/drawing/2014/main" id="{799DDBD8-4720-3EAD-D47C-74DD2EB86FCF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3"/>
          <a:srcRect l="1732" t="1090" r="1273"/>
          <a:stretch/>
        </p:blipFill>
        <p:spPr>
          <a:xfrm>
            <a:off x="-2451005" y="1048278"/>
            <a:ext cx="3061483" cy="542233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9158275-ACF1-D06B-EDC5-B4FF96F3A268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-485" r="160"/>
          <a:stretch/>
        </p:blipFill>
        <p:spPr>
          <a:xfrm>
            <a:off x="-5864566" y="1048278"/>
            <a:ext cx="3081360" cy="5422337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10355AA-BC07-1E26-B7CD-BBAB5A88B19B}"/>
              </a:ext>
            </a:extLst>
          </p:cNvPr>
          <p:cNvGrpSpPr/>
          <p:nvPr/>
        </p:nvGrpSpPr>
        <p:grpSpPr>
          <a:xfrm>
            <a:off x="0" y="1024466"/>
            <a:ext cx="12191999" cy="5833534"/>
            <a:chOff x="0" y="1024466"/>
            <a:chExt cx="12191999" cy="480906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38CFBB-F846-B189-EC42-1615ECF390FC}"/>
                </a:ext>
              </a:extLst>
            </p:cNvPr>
            <p:cNvSpPr/>
            <p:nvPr/>
          </p:nvSpPr>
          <p:spPr>
            <a:xfrm>
              <a:off x="0" y="1024466"/>
              <a:ext cx="1689100" cy="48090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0E54251-0EAF-0711-1333-60149DD27D82}"/>
                </a:ext>
              </a:extLst>
            </p:cNvPr>
            <p:cNvGrpSpPr/>
            <p:nvPr/>
          </p:nvGrpSpPr>
          <p:grpSpPr>
            <a:xfrm>
              <a:off x="5154455" y="1024466"/>
              <a:ext cx="7037544" cy="4809067"/>
              <a:chOff x="5154455" y="1024466"/>
              <a:chExt cx="7037544" cy="480906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F9953B0-956D-441C-F0F6-25657976B859}"/>
                  </a:ext>
                </a:extLst>
              </p:cNvPr>
              <p:cNvSpPr/>
              <p:nvPr/>
            </p:nvSpPr>
            <p:spPr>
              <a:xfrm flipH="1">
                <a:off x="5154455" y="1024466"/>
                <a:ext cx="1689100" cy="4809067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C767B89-9E0A-D049-25E7-B6DCB675EF8E}"/>
                  </a:ext>
                </a:extLst>
              </p:cNvPr>
              <p:cNvSpPr/>
              <p:nvPr/>
            </p:nvSpPr>
            <p:spPr>
              <a:xfrm>
                <a:off x="6843554" y="1024466"/>
                <a:ext cx="5348445" cy="48090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7448087" y="2284510"/>
            <a:ext cx="41393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Activating the Cane-9 sound system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15654-93A6-E8F9-A89C-264BD2661F1B}"/>
              </a:ext>
            </a:extLst>
          </p:cNvPr>
          <p:cNvSpPr txBox="1"/>
          <p:nvPr/>
        </p:nvSpPr>
        <p:spPr>
          <a:xfrm>
            <a:off x="7448087" y="3634188"/>
            <a:ext cx="41393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Arial Nova Light" panose="020B0304020202020204" pitchFamily="34" charset="0"/>
              </a:rPr>
              <a:t>Caregivers can then activate the speaker in the Cane-9 via their phone to alert passers-by for assistance.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742E0A05-C5EE-91DF-EA79-C1F3596045F9}"/>
              </a:ext>
            </a:extLst>
          </p:cNvPr>
          <p:cNvSpPr/>
          <p:nvPr/>
        </p:nvSpPr>
        <p:spPr>
          <a:xfrm>
            <a:off x="9178048" y="1591283"/>
            <a:ext cx="689043" cy="594002"/>
          </a:xfrm>
          <a:prstGeom prst="hexagon">
            <a:avLst/>
          </a:prstGeom>
          <a:solidFill>
            <a:srgbClr val="FF81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EC2E8C-B4D3-5CF5-CE8B-7C9B5D0B29B4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5C68F5B-5C88-99C5-F87D-85C47098CDCC}"/>
              </a:ext>
            </a:extLst>
          </p:cNvPr>
          <p:cNvSpPr/>
          <p:nvPr/>
        </p:nvSpPr>
        <p:spPr>
          <a:xfrm>
            <a:off x="-1" y="-67272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24" name="IMG_6457">
            <a:hlinkClick r:id="" action="ppaction://media"/>
            <a:extLst>
              <a:ext uri="{FF2B5EF4-FFF2-40B4-BE49-F238E27FC236}">
                <a16:creationId xmlns:a16="http://schemas.microsoft.com/office/drawing/2014/main" id="{200A8FCD-C0AA-F127-73FB-3EBA72ACA782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774786" y="1113790"/>
            <a:ext cx="8348324" cy="469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455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3833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833"/>
                            </p:stCondLst>
                            <p:childTnLst>
                              <p:par>
                                <p:cTn id="1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4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erson, wall, indoor, standing&#10;&#10;Description automatically generated">
            <a:extLst>
              <a:ext uri="{FF2B5EF4-FFF2-40B4-BE49-F238E27FC236}">
                <a16:creationId xmlns:a16="http://schemas.microsoft.com/office/drawing/2014/main" id="{EAC32A42-F183-E6ED-E99E-0C4685861D4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47" y="1229654"/>
            <a:ext cx="3606801" cy="4809067"/>
          </a:xfrm>
          <a:prstGeom prst="rect">
            <a:avLst/>
          </a:prstGeom>
        </p:spPr>
      </p:pic>
      <p:pic>
        <p:nvPicPr>
          <p:cNvPr id="7" name="IMG_6464">
            <a:hlinkClick r:id="" action="ppaction://media"/>
            <a:extLst>
              <a:ext uri="{FF2B5EF4-FFF2-40B4-BE49-F238E27FC236}">
                <a16:creationId xmlns:a16="http://schemas.microsoft.com/office/drawing/2014/main" id="{8C40C185-A4A3-4D28-E3FD-EA8BB63E3B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77781" y="1048278"/>
            <a:ext cx="2430551" cy="5255245"/>
          </a:xfrm>
          <a:prstGeom prst="rect">
            <a:avLst/>
          </a:prstGeom>
        </p:spPr>
      </p:pic>
      <p:pic>
        <p:nvPicPr>
          <p:cNvPr id="8" name="IMG_6459">
            <a:hlinkClick r:id="" action="ppaction://media"/>
            <a:extLst>
              <a:ext uri="{FF2B5EF4-FFF2-40B4-BE49-F238E27FC236}">
                <a16:creationId xmlns:a16="http://schemas.microsoft.com/office/drawing/2014/main" id="{AEC04C04-30C0-F699-18AA-9C9ED2E8E70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3149231" y="1417388"/>
            <a:ext cx="4959168" cy="3719376"/>
          </a:xfrm>
          <a:prstGeom prst="rect">
            <a:avLst/>
          </a:prstGeom>
        </p:spPr>
      </p:pic>
      <p:pic>
        <p:nvPicPr>
          <p:cNvPr id="9" name="IMG_6450 (1)">
            <a:hlinkClick r:id="" action="ppaction://media"/>
            <a:extLst>
              <a:ext uri="{FF2B5EF4-FFF2-40B4-BE49-F238E27FC236}">
                <a16:creationId xmlns:a16="http://schemas.microsoft.com/office/drawing/2014/main" id="{B514D17D-45A3-C605-A39E-87D75CFC3079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2"/>
          <a:srcRect l="1732" t="1090" r="1273"/>
          <a:stretch/>
        </p:blipFill>
        <p:spPr>
          <a:xfrm>
            <a:off x="-6552127" y="1048278"/>
            <a:ext cx="3061483" cy="5422337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10355AA-BC07-1E26-B7CD-BBAB5A88B19B}"/>
              </a:ext>
            </a:extLst>
          </p:cNvPr>
          <p:cNvGrpSpPr/>
          <p:nvPr/>
        </p:nvGrpSpPr>
        <p:grpSpPr>
          <a:xfrm>
            <a:off x="0" y="1024466"/>
            <a:ext cx="12191999" cy="5940538"/>
            <a:chOff x="0" y="1024466"/>
            <a:chExt cx="12191999" cy="480906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38CFBB-F846-B189-EC42-1615ECF390FC}"/>
                </a:ext>
              </a:extLst>
            </p:cNvPr>
            <p:cNvSpPr/>
            <p:nvPr/>
          </p:nvSpPr>
          <p:spPr>
            <a:xfrm>
              <a:off x="0" y="1024466"/>
              <a:ext cx="1689100" cy="48090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0E54251-0EAF-0711-1333-60149DD27D82}"/>
                </a:ext>
              </a:extLst>
            </p:cNvPr>
            <p:cNvGrpSpPr/>
            <p:nvPr/>
          </p:nvGrpSpPr>
          <p:grpSpPr>
            <a:xfrm>
              <a:off x="5154455" y="1024466"/>
              <a:ext cx="7037544" cy="4809067"/>
              <a:chOff x="5154455" y="1024466"/>
              <a:chExt cx="7037544" cy="480906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F9953B0-956D-441C-F0F6-25657976B859}"/>
                  </a:ext>
                </a:extLst>
              </p:cNvPr>
              <p:cNvSpPr/>
              <p:nvPr/>
            </p:nvSpPr>
            <p:spPr>
              <a:xfrm flipH="1">
                <a:off x="5154455" y="1024466"/>
                <a:ext cx="1689100" cy="4809067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C767B89-9E0A-D049-25E7-B6DCB675EF8E}"/>
                  </a:ext>
                </a:extLst>
              </p:cNvPr>
              <p:cNvSpPr/>
              <p:nvPr/>
            </p:nvSpPr>
            <p:spPr>
              <a:xfrm>
                <a:off x="6843554" y="1024466"/>
                <a:ext cx="5348445" cy="48090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7394343" y="2241632"/>
            <a:ext cx="4246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Retrieving contact details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15654-93A6-E8F9-A89C-264BD2661F1B}"/>
              </a:ext>
            </a:extLst>
          </p:cNvPr>
          <p:cNvSpPr txBox="1"/>
          <p:nvPr/>
        </p:nvSpPr>
        <p:spPr>
          <a:xfrm>
            <a:off x="7448086" y="3019948"/>
            <a:ext cx="41393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Arial Nova Light" panose="020B0304020202020204" pitchFamily="34" charset="0"/>
              </a:rPr>
              <a:t>Passers-by who hear the Cane-9’s recording can approach the elderly and scan the QR code to obtain contact and address details.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742E0A05-C5EE-91DF-EA79-C1F3596045F9}"/>
              </a:ext>
            </a:extLst>
          </p:cNvPr>
          <p:cNvSpPr/>
          <p:nvPr/>
        </p:nvSpPr>
        <p:spPr>
          <a:xfrm>
            <a:off x="9178048" y="1591283"/>
            <a:ext cx="689043" cy="594002"/>
          </a:xfrm>
          <a:prstGeom prst="hexagon">
            <a:avLst/>
          </a:prstGeom>
          <a:solidFill>
            <a:srgbClr val="FF81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ECBD25-3EA8-3D37-F8A3-615676A24BC8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</p:spTree>
    <p:extLst>
      <p:ext uri="{BB962C8B-B14F-4D97-AF65-F5344CB8AC3E}">
        <p14:creationId xmlns:p14="http://schemas.microsoft.com/office/powerpoint/2010/main" val="3784458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erson, wall, indoor, standing&#10;&#10;Description automatically generated">
            <a:extLst>
              <a:ext uri="{FF2B5EF4-FFF2-40B4-BE49-F238E27FC236}">
                <a16:creationId xmlns:a16="http://schemas.microsoft.com/office/drawing/2014/main" id="{56EE8A88-7B0C-71B8-DC4F-3C45B7101B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646" y="1229654"/>
            <a:ext cx="3606801" cy="4809067"/>
          </a:xfrm>
          <a:prstGeom prst="rect">
            <a:avLst/>
          </a:prstGeom>
        </p:spPr>
      </p:pic>
      <p:pic>
        <p:nvPicPr>
          <p:cNvPr id="9" name="IMG_6464">
            <a:hlinkClick r:id="" action="ppaction://media"/>
            <a:extLst>
              <a:ext uri="{FF2B5EF4-FFF2-40B4-BE49-F238E27FC236}">
                <a16:creationId xmlns:a16="http://schemas.microsoft.com/office/drawing/2014/main" id="{9E0CA32A-B879-F2B1-7A30-6F4BEC1987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329020" y="1048278"/>
            <a:ext cx="2430551" cy="5255245"/>
          </a:xfrm>
          <a:prstGeom prst="rect">
            <a:avLst/>
          </a:prstGeom>
        </p:spPr>
      </p:pic>
      <p:pic>
        <p:nvPicPr>
          <p:cNvPr id="10" name="IMG_6459">
            <a:hlinkClick r:id="" action="ppaction://media"/>
            <a:extLst>
              <a:ext uri="{FF2B5EF4-FFF2-40B4-BE49-F238E27FC236}">
                <a16:creationId xmlns:a16="http://schemas.microsoft.com/office/drawing/2014/main" id="{808CE2E7-6FE3-B7E3-7C7D-E0CFB2571E4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6756032" y="1417388"/>
            <a:ext cx="4959168" cy="3719376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B10355AA-BC07-1E26-B7CD-BBAB5A88B19B}"/>
              </a:ext>
            </a:extLst>
          </p:cNvPr>
          <p:cNvGrpSpPr/>
          <p:nvPr/>
        </p:nvGrpSpPr>
        <p:grpSpPr>
          <a:xfrm>
            <a:off x="0" y="1024466"/>
            <a:ext cx="12191999" cy="5833534"/>
            <a:chOff x="0" y="1024466"/>
            <a:chExt cx="12191999" cy="480906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638CFBB-F846-B189-EC42-1615ECF390FC}"/>
                </a:ext>
              </a:extLst>
            </p:cNvPr>
            <p:cNvSpPr/>
            <p:nvPr/>
          </p:nvSpPr>
          <p:spPr>
            <a:xfrm>
              <a:off x="0" y="1024466"/>
              <a:ext cx="1689100" cy="4809067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0E54251-0EAF-0711-1333-60149DD27D82}"/>
                </a:ext>
              </a:extLst>
            </p:cNvPr>
            <p:cNvGrpSpPr/>
            <p:nvPr/>
          </p:nvGrpSpPr>
          <p:grpSpPr>
            <a:xfrm>
              <a:off x="5154455" y="1024466"/>
              <a:ext cx="7037544" cy="4809067"/>
              <a:chOff x="5154455" y="1024466"/>
              <a:chExt cx="7037544" cy="4809067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F9953B0-956D-441C-F0F6-25657976B859}"/>
                  </a:ext>
                </a:extLst>
              </p:cNvPr>
              <p:cNvSpPr/>
              <p:nvPr/>
            </p:nvSpPr>
            <p:spPr>
              <a:xfrm flipH="1">
                <a:off x="5154455" y="1024466"/>
                <a:ext cx="1689100" cy="4809067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C767B89-9E0A-D049-25E7-B6DCB675EF8E}"/>
                  </a:ext>
                </a:extLst>
              </p:cNvPr>
              <p:cNvSpPr/>
              <p:nvPr/>
            </p:nvSpPr>
            <p:spPr>
              <a:xfrm>
                <a:off x="6843554" y="1024466"/>
                <a:ext cx="5348445" cy="48090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7394343" y="2241632"/>
            <a:ext cx="42468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Home, Safe, Home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615654-93A6-E8F9-A89C-264BD2661F1B}"/>
              </a:ext>
            </a:extLst>
          </p:cNvPr>
          <p:cNvSpPr txBox="1"/>
          <p:nvPr/>
        </p:nvSpPr>
        <p:spPr>
          <a:xfrm>
            <a:off x="7448086" y="3019948"/>
            <a:ext cx="41393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Arial Nova Light" panose="020B0304020202020204" pitchFamily="34" charset="0"/>
              </a:rPr>
              <a:t>Passers-by can contact the caregiver, and guide the elderly home or to the nearest public service provider for further assistance.</a:t>
            </a: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742E0A05-C5EE-91DF-EA79-C1F3596045F9}"/>
              </a:ext>
            </a:extLst>
          </p:cNvPr>
          <p:cNvSpPr/>
          <p:nvPr/>
        </p:nvSpPr>
        <p:spPr>
          <a:xfrm>
            <a:off x="9178048" y="1591283"/>
            <a:ext cx="689043" cy="594002"/>
          </a:xfrm>
          <a:prstGeom prst="hexagon">
            <a:avLst/>
          </a:prstGeom>
          <a:solidFill>
            <a:srgbClr val="FF81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3200" dirty="0">
                <a:latin typeface="Tw Cen MT" panose="020B0602020104020603" pitchFamily="34" charset="0"/>
              </a:rPr>
              <a:t>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EAB767-1102-E932-EA9D-09B04676BAF5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</p:spTree>
    <p:extLst>
      <p:ext uri="{BB962C8B-B14F-4D97-AF65-F5344CB8AC3E}">
        <p14:creationId xmlns:p14="http://schemas.microsoft.com/office/powerpoint/2010/main" val="2992765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80357DD2-C4C1-2FA6-C5B3-D3B6AEECE9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255" r="13338"/>
          <a:stretch>
            <a:fillRect/>
          </a:stretch>
        </p:blipFill>
        <p:spPr>
          <a:xfrm>
            <a:off x="8169173" y="1961490"/>
            <a:ext cx="2755900" cy="2374294"/>
          </a:xfrm>
          <a:custGeom>
            <a:avLst/>
            <a:gdLst>
              <a:gd name="connsiteX0" fmla="*/ 593204 w 2755900"/>
              <a:gd name="connsiteY0" fmla="*/ 0 h 2374294"/>
              <a:gd name="connsiteX1" fmla="*/ 2162696 w 2755900"/>
              <a:gd name="connsiteY1" fmla="*/ 0 h 2374294"/>
              <a:gd name="connsiteX2" fmla="*/ 2755900 w 2755900"/>
              <a:gd name="connsiteY2" fmla="*/ 1186407 h 2374294"/>
              <a:gd name="connsiteX3" fmla="*/ 2161956 w 2755900"/>
              <a:gd name="connsiteY3" fmla="*/ 2374294 h 2374294"/>
              <a:gd name="connsiteX4" fmla="*/ 593944 w 2755900"/>
              <a:gd name="connsiteY4" fmla="*/ 2374294 h 2374294"/>
              <a:gd name="connsiteX5" fmla="*/ 0 w 2755900"/>
              <a:gd name="connsiteY5" fmla="*/ 1186407 h 237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55900" h="2374294">
                <a:moveTo>
                  <a:pt x="593204" y="0"/>
                </a:moveTo>
                <a:lnTo>
                  <a:pt x="2162696" y="0"/>
                </a:lnTo>
                <a:lnTo>
                  <a:pt x="2755900" y="1186407"/>
                </a:lnTo>
                <a:lnTo>
                  <a:pt x="2161956" y="2374294"/>
                </a:lnTo>
                <a:lnTo>
                  <a:pt x="593944" y="2374294"/>
                </a:lnTo>
                <a:lnTo>
                  <a:pt x="0" y="1186407"/>
                </a:lnTo>
                <a:close/>
              </a:path>
            </a:pathLst>
          </a:cu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CEC579D-37DB-0962-77DE-72AB1C8F07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68" t="221" r="8424"/>
          <a:stretch>
            <a:fillRect/>
          </a:stretch>
        </p:blipFill>
        <p:spPr>
          <a:xfrm>
            <a:off x="4718049" y="1960010"/>
            <a:ext cx="2755900" cy="2375774"/>
          </a:xfrm>
          <a:custGeom>
            <a:avLst/>
            <a:gdLst>
              <a:gd name="connsiteX0" fmla="*/ 593944 w 2755900"/>
              <a:gd name="connsiteY0" fmla="*/ 0 h 2375774"/>
              <a:gd name="connsiteX1" fmla="*/ 2161956 w 2755900"/>
              <a:gd name="connsiteY1" fmla="*/ 0 h 2375774"/>
              <a:gd name="connsiteX2" fmla="*/ 2755900 w 2755900"/>
              <a:gd name="connsiteY2" fmla="*/ 1187887 h 2375774"/>
              <a:gd name="connsiteX3" fmla="*/ 2161956 w 2755900"/>
              <a:gd name="connsiteY3" fmla="*/ 2375774 h 2375774"/>
              <a:gd name="connsiteX4" fmla="*/ 593944 w 2755900"/>
              <a:gd name="connsiteY4" fmla="*/ 2375774 h 2375774"/>
              <a:gd name="connsiteX5" fmla="*/ 0 w 2755900"/>
              <a:gd name="connsiteY5" fmla="*/ 1187887 h 2375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55900" h="2375774">
                <a:moveTo>
                  <a:pt x="593944" y="0"/>
                </a:moveTo>
                <a:lnTo>
                  <a:pt x="2161956" y="0"/>
                </a:lnTo>
                <a:lnTo>
                  <a:pt x="2755900" y="1187887"/>
                </a:lnTo>
                <a:lnTo>
                  <a:pt x="2161956" y="2375774"/>
                </a:lnTo>
                <a:lnTo>
                  <a:pt x="593944" y="2375774"/>
                </a:lnTo>
                <a:lnTo>
                  <a:pt x="0" y="1187887"/>
                </a:lnTo>
                <a:close/>
              </a:path>
            </a:pathLst>
          </a:cu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647848E-9005-AC21-E8FD-24185FD4214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2275"/>
          <a:stretch>
            <a:fillRect/>
          </a:stretch>
        </p:blipFill>
        <p:spPr>
          <a:xfrm>
            <a:off x="1379329" y="1960010"/>
            <a:ext cx="2643497" cy="2375774"/>
          </a:xfrm>
          <a:custGeom>
            <a:avLst/>
            <a:gdLst>
              <a:gd name="connsiteX0" fmla="*/ 481541 w 2643497"/>
              <a:gd name="connsiteY0" fmla="*/ 0 h 2375774"/>
              <a:gd name="connsiteX1" fmla="*/ 2049553 w 2643497"/>
              <a:gd name="connsiteY1" fmla="*/ 0 h 2375774"/>
              <a:gd name="connsiteX2" fmla="*/ 2643497 w 2643497"/>
              <a:gd name="connsiteY2" fmla="*/ 1187887 h 2375774"/>
              <a:gd name="connsiteX3" fmla="*/ 2049553 w 2643497"/>
              <a:gd name="connsiteY3" fmla="*/ 2375774 h 2375774"/>
              <a:gd name="connsiteX4" fmla="*/ 481541 w 2643497"/>
              <a:gd name="connsiteY4" fmla="*/ 2375774 h 2375774"/>
              <a:gd name="connsiteX5" fmla="*/ 0 w 2643497"/>
              <a:gd name="connsiteY5" fmla="*/ 1412693 h 2375774"/>
              <a:gd name="connsiteX6" fmla="*/ 0 w 2643497"/>
              <a:gd name="connsiteY6" fmla="*/ 963081 h 2375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43497" h="2375774">
                <a:moveTo>
                  <a:pt x="481541" y="0"/>
                </a:moveTo>
                <a:lnTo>
                  <a:pt x="2049553" y="0"/>
                </a:lnTo>
                <a:lnTo>
                  <a:pt x="2643497" y="1187887"/>
                </a:lnTo>
                <a:lnTo>
                  <a:pt x="2049553" y="2375774"/>
                </a:lnTo>
                <a:lnTo>
                  <a:pt x="481541" y="2375774"/>
                </a:lnTo>
                <a:lnTo>
                  <a:pt x="0" y="1412693"/>
                </a:lnTo>
                <a:lnTo>
                  <a:pt x="0" y="963081"/>
                </a:ln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5308D5-2F37-6DF2-4C09-F06C703A175F}"/>
              </a:ext>
            </a:extLst>
          </p:cNvPr>
          <p:cNvSpPr txBox="1"/>
          <p:nvPr/>
        </p:nvSpPr>
        <p:spPr>
          <a:xfrm>
            <a:off x="1466309" y="684647"/>
            <a:ext cx="92593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atin typeface="Arial Nova Light" panose="020B0304020202020204" pitchFamily="34" charset="0"/>
              </a:rPr>
              <a:t>The Impact</a:t>
            </a:r>
            <a:endParaRPr lang="en-SG" sz="3200" dirty="0">
              <a:latin typeface="Arial Nova Light" panose="020B03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E7F0A0-02E9-3D0A-0AF5-014B2AD96170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the solution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impact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A09F3D-F6B0-539C-F3B2-311E0A0137EB}"/>
              </a:ext>
            </a:extLst>
          </p:cNvPr>
          <p:cNvSpPr txBox="1"/>
          <p:nvPr/>
        </p:nvSpPr>
        <p:spPr>
          <a:xfrm>
            <a:off x="1216202" y="4546584"/>
            <a:ext cx="28573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u="sng" dirty="0">
                <a:latin typeface="Arial Nova Light" panose="020B0304020202020204" pitchFamily="34" charset="0"/>
              </a:rPr>
              <a:t>Reduce</a:t>
            </a:r>
            <a:r>
              <a:rPr lang="en-GB" sz="2000" dirty="0">
                <a:latin typeface="Arial Nova Light" panose="020B0304020202020204" pitchFamily="34" charset="0"/>
              </a:rPr>
              <a:t> the </a:t>
            </a:r>
            <a:r>
              <a:rPr lang="en-GB" sz="2000" dirty="0">
                <a:solidFill>
                  <a:srgbClr val="FF8159"/>
                </a:solidFill>
                <a:latin typeface="Arial Nova Light" panose="020B0304020202020204" pitchFamily="34" charset="0"/>
              </a:rPr>
              <a:t>number</a:t>
            </a:r>
            <a:r>
              <a:rPr lang="en-GB" sz="2000" dirty="0">
                <a:latin typeface="Arial Nova Light" panose="020B0304020202020204" pitchFamily="34" charset="0"/>
              </a:rPr>
              <a:t> of reported cases and </a:t>
            </a:r>
            <a:r>
              <a:rPr lang="en-GB" sz="2000" dirty="0">
                <a:solidFill>
                  <a:srgbClr val="FF8159"/>
                </a:solidFill>
                <a:latin typeface="Arial Nova Light" panose="020B0304020202020204" pitchFamily="34" charset="0"/>
              </a:rPr>
              <a:t>duration</a:t>
            </a:r>
            <a:r>
              <a:rPr lang="en-GB" sz="2000" dirty="0">
                <a:latin typeface="Arial Nova Light" panose="020B0304020202020204" pitchFamily="34" charset="0"/>
              </a:rPr>
              <a:t> of missing Elderly with dementia.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CA2FB5-8BE1-AEB6-8248-4D1B1619C0B5}"/>
              </a:ext>
            </a:extLst>
          </p:cNvPr>
          <p:cNvSpPr txBox="1"/>
          <p:nvPr/>
        </p:nvSpPr>
        <p:spPr>
          <a:xfrm>
            <a:off x="4667325" y="4546585"/>
            <a:ext cx="28573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u="sng" dirty="0">
                <a:latin typeface="Arial Nova Light" panose="020B0304020202020204" pitchFamily="34" charset="0"/>
              </a:rPr>
              <a:t>Provide</a:t>
            </a:r>
            <a:r>
              <a:rPr lang="en-GB" sz="2000" dirty="0">
                <a:latin typeface="Arial Nova Light" panose="020B0304020202020204" pitchFamily="34" charset="0"/>
              </a:rPr>
              <a:t> Caregivers with more </a:t>
            </a:r>
            <a:r>
              <a:rPr lang="en-GB" sz="2000" dirty="0">
                <a:solidFill>
                  <a:srgbClr val="FF8159"/>
                </a:solidFill>
                <a:latin typeface="Arial Nova Light" panose="020B0304020202020204" pitchFamily="34" charset="0"/>
              </a:rPr>
              <a:t>control</a:t>
            </a:r>
            <a:r>
              <a:rPr lang="en-GB" sz="2000" dirty="0">
                <a:latin typeface="Arial Nova Light" panose="020B0304020202020204" pitchFamily="34" charset="0"/>
              </a:rPr>
              <a:t> and </a:t>
            </a:r>
            <a:r>
              <a:rPr lang="en-GB" sz="2000" dirty="0">
                <a:solidFill>
                  <a:srgbClr val="FF8159"/>
                </a:solidFill>
                <a:latin typeface="Arial Nova Light" panose="020B0304020202020204" pitchFamily="34" charset="0"/>
              </a:rPr>
              <a:t>relief</a:t>
            </a:r>
            <a:r>
              <a:rPr lang="en-GB" sz="2000" dirty="0">
                <a:latin typeface="Arial Nova Light" panose="020B0304020202020204" pitchFamily="34" charset="0"/>
              </a:rPr>
              <a:t> in caregiving stresses.</a:t>
            </a:r>
            <a:endParaRPr lang="en-SG" sz="2000" dirty="0">
              <a:latin typeface="Arial Nova Light" panose="020B03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52F0BB-D80D-A1AA-00E6-D28A15BB41CC}"/>
              </a:ext>
            </a:extLst>
          </p:cNvPr>
          <p:cNvSpPr txBox="1"/>
          <p:nvPr/>
        </p:nvSpPr>
        <p:spPr>
          <a:xfrm>
            <a:off x="8118448" y="4546585"/>
            <a:ext cx="285734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u="sng" dirty="0">
                <a:latin typeface="Arial Nova Light" panose="020B0304020202020204" pitchFamily="34" charset="0"/>
              </a:rPr>
              <a:t>Empower</a:t>
            </a:r>
            <a:r>
              <a:rPr lang="en-GB" sz="2000" dirty="0">
                <a:latin typeface="Arial Nova Light" panose="020B0304020202020204" pitchFamily="34" charset="0"/>
              </a:rPr>
              <a:t> the average person to </a:t>
            </a:r>
            <a:r>
              <a:rPr lang="en-GB" sz="2000" dirty="0">
                <a:solidFill>
                  <a:srgbClr val="FF8159"/>
                </a:solidFill>
                <a:latin typeface="Arial Nova Light" panose="020B0304020202020204" pitchFamily="34" charset="0"/>
              </a:rPr>
              <a:t>reach out </a:t>
            </a:r>
            <a:r>
              <a:rPr lang="en-GB" sz="2000" dirty="0">
                <a:latin typeface="Arial Nova Light" panose="020B0304020202020204" pitchFamily="34" charset="0"/>
              </a:rPr>
              <a:t>to someone else in need of help.</a:t>
            </a:r>
            <a:endParaRPr lang="en-SG" sz="2000" dirty="0">
              <a:latin typeface="Arial Nova Light" panose="020B03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848569-B894-D6C5-7EFF-5C8E23D8C293}"/>
              </a:ext>
            </a:extLst>
          </p:cNvPr>
          <p:cNvSpPr txBox="1"/>
          <p:nvPr/>
        </p:nvSpPr>
        <p:spPr>
          <a:xfrm>
            <a:off x="1429092" y="1428731"/>
            <a:ext cx="2431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Tw Cen MT" panose="020B0602020104020603" pitchFamily="34" charset="0"/>
              </a:rPr>
              <a:t>Elderly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F1D3E5-6AB6-3D53-40CA-62CE0C20F7DA}"/>
              </a:ext>
            </a:extLst>
          </p:cNvPr>
          <p:cNvSpPr txBox="1"/>
          <p:nvPr/>
        </p:nvSpPr>
        <p:spPr>
          <a:xfrm>
            <a:off x="4880215" y="1428731"/>
            <a:ext cx="2431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Tw Cen MT" panose="020B0602020104020603" pitchFamily="34" charset="0"/>
              </a:rPr>
              <a:t>Caregivers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4B82B2-9101-A2BA-1CCA-46964253B3CF}"/>
              </a:ext>
            </a:extLst>
          </p:cNvPr>
          <p:cNvSpPr txBox="1"/>
          <p:nvPr/>
        </p:nvSpPr>
        <p:spPr>
          <a:xfrm>
            <a:off x="8331342" y="1428731"/>
            <a:ext cx="2431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latin typeface="Tw Cen MT" panose="020B0602020104020603" pitchFamily="34" charset="0"/>
              </a:rPr>
              <a:t>Public</a:t>
            </a:r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0F02BB26-084E-5952-26E7-E291CD1EC8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294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D6C373E7-386D-CA3D-FBF2-0BE640ABA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1" t="25221" r="4629" b="17274"/>
          <a:stretch>
            <a:fillRect/>
          </a:stretch>
        </p:blipFill>
        <p:spPr>
          <a:xfrm>
            <a:off x="7470515" y="3498852"/>
            <a:ext cx="3549600" cy="3059998"/>
          </a:xfrm>
          <a:custGeom>
            <a:avLst/>
            <a:gdLst>
              <a:gd name="connsiteX0" fmla="*/ 765000 w 3549600"/>
              <a:gd name="connsiteY0" fmla="*/ 0 h 3059998"/>
              <a:gd name="connsiteX1" fmla="*/ 2784600 w 3549600"/>
              <a:gd name="connsiteY1" fmla="*/ 0 h 3059998"/>
              <a:gd name="connsiteX2" fmla="*/ 3549600 w 3549600"/>
              <a:gd name="connsiteY2" fmla="*/ 1529999 h 3059998"/>
              <a:gd name="connsiteX3" fmla="*/ 2784600 w 3549600"/>
              <a:gd name="connsiteY3" fmla="*/ 3059998 h 3059998"/>
              <a:gd name="connsiteX4" fmla="*/ 765000 w 3549600"/>
              <a:gd name="connsiteY4" fmla="*/ 3059998 h 3059998"/>
              <a:gd name="connsiteX5" fmla="*/ 0 w 3549600"/>
              <a:gd name="connsiteY5" fmla="*/ 1529999 h 3059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49600" h="3059998">
                <a:moveTo>
                  <a:pt x="765000" y="0"/>
                </a:moveTo>
                <a:lnTo>
                  <a:pt x="2784600" y="0"/>
                </a:lnTo>
                <a:lnTo>
                  <a:pt x="3549600" y="1529999"/>
                </a:lnTo>
                <a:lnTo>
                  <a:pt x="2784600" y="3059998"/>
                </a:lnTo>
                <a:lnTo>
                  <a:pt x="765000" y="3059998"/>
                </a:lnTo>
                <a:lnTo>
                  <a:pt x="0" y="1529999"/>
                </a:lnTo>
                <a:close/>
              </a:path>
            </a:pathLst>
          </a:custGeom>
        </p:spPr>
      </p:pic>
      <p:pic>
        <p:nvPicPr>
          <p:cNvPr id="9" name="Picture 8" descr="A picture containing person, outdoor&#10;&#10;Description automatically generated">
            <a:extLst>
              <a:ext uri="{FF2B5EF4-FFF2-40B4-BE49-F238E27FC236}">
                <a16:creationId xmlns:a16="http://schemas.microsoft.com/office/drawing/2014/main" id="{DFD21E42-DC75-CB62-A72E-86127BA91F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9" t="26749" r="382" b="13381"/>
          <a:stretch>
            <a:fillRect/>
          </a:stretch>
        </p:blipFill>
        <p:spPr>
          <a:xfrm>
            <a:off x="7452301" y="241301"/>
            <a:ext cx="3550412" cy="3060698"/>
          </a:xfrm>
          <a:custGeom>
            <a:avLst/>
            <a:gdLst>
              <a:gd name="connsiteX0" fmla="*/ 765175 w 3550412"/>
              <a:gd name="connsiteY0" fmla="*/ 0 h 3060698"/>
              <a:gd name="connsiteX1" fmla="*/ 2785237 w 3550412"/>
              <a:gd name="connsiteY1" fmla="*/ 0 h 3060698"/>
              <a:gd name="connsiteX2" fmla="*/ 3550412 w 3550412"/>
              <a:gd name="connsiteY2" fmla="*/ 1530349 h 3060698"/>
              <a:gd name="connsiteX3" fmla="*/ 2785237 w 3550412"/>
              <a:gd name="connsiteY3" fmla="*/ 3060698 h 3060698"/>
              <a:gd name="connsiteX4" fmla="*/ 765175 w 3550412"/>
              <a:gd name="connsiteY4" fmla="*/ 3060698 h 3060698"/>
              <a:gd name="connsiteX5" fmla="*/ 0 w 3550412"/>
              <a:gd name="connsiteY5" fmla="*/ 1530349 h 3060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50412" h="3060698">
                <a:moveTo>
                  <a:pt x="765175" y="0"/>
                </a:moveTo>
                <a:lnTo>
                  <a:pt x="2785237" y="0"/>
                </a:lnTo>
                <a:lnTo>
                  <a:pt x="3550412" y="1530349"/>
                </a:lnTo>
                <a:lnTo>
                  <a:pt x="2785237" y="3060698"/>
                </a:lnTo>
                <a:lnTo>
                  <a:pt x="765175" y="3060698"/>
                </a:lnTo>
                <a:lnTo>
                  <a:pt x="0" y="1530349"/>
                </a:lnTo>
                <a:close/>
              </a:path>
            </a:pathLst>
          </a:cu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6150"/>
            <a:ext cx="7241674" cy="4305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1486718" y="3784600"/>
            <a:ext cx="42682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Tw Cen MT" panose="020B0602020104020603" pitchFamily="34" charset="0"/>
              </a:rPr>
              <a:t>remembering to care for those who forget</a:t>
            </a:r>
          </a:p>
        </p:txBody>
      </p:sp>
    </p:spTree>
    <p:extLst>
      <p:ext uri="{BB962C8B-B14F-4D97-AF65-F5344CB8AC3E}">
        <p14:creationId xmlns:p14="http://schemas.microsoft.com/office/powerpoint/2010/main" val="66389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13526C-CD42-2995-4E51-3D0692A04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01471">
            <a:off x="2197832" y="-522232"/>
            <a:ext cx="14153895" cy="5871655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6150"/>
            <a:ext cx="7241674" cy="4305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1453030" y="3784600"/>
            <a:ext cx="43356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Tw Cen MT" panose="020B0602020104020603" pitchFamily="34" charset="0"/>
              </a:rPr>
              <a:t>remembering to care for those who forget</a:t>
            </a:r>
          </a:p>
        </p:txBody>
      </p:sp>
    </p:spTree>
    <p:extLst>
      <p:ext uri="{BB962C8B-B14F-4D97-AF65-F5344CB8AC3E}">
        <p14:creationId xmlns:p14="http://schemas.microsoft.com/office/powerpoint/2010/main" val="428913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D3133D86-B9BC-86B2-9477-D2B630BE99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309"/>
          <a:stretch>
            <a:fillRect/>
          </a:stretch>
        </p:blipFill>
        <p:spPr>
          <a:xfrm>
            <a:off x="7031462" y="3051494"/>
            <a:ext cx="2755897" cy="2365839"/>
          </a:xfrm>
          <a:custGeom>
            <a:avLst/>
            <a:gdLst>
              <a:gd name="connsiteX0" fmla="*/ 588977 w 2755897"/>
              <a:gd name="connsiteY0" fmla="*/ 0 h 2365839"/>
              <a:gd name="connsiteX1" fmla="*/ 2166923 w 2755897"/>
              <a:gd name="connsiteY1" fmla="*/ 0 h 2365839"/>
              <a:gd name="connsiteX2" fmla="*/ 2755897 w 2755897"/>
              <a:gd name="connsiteY2" fmla="*/ 1177946 h 2365839"/>
              <a:gd name="connsiteX3" fmla="*/ 2755897 w 2755897"/>
              <a:gd name="connsiteY3" fmla="*/ 1177958 h 2365839"/>
              <a:gd name="connsiteX4" fmla="*/ 2161956 w 2755897"/>
              <a:gd name="connsiteY4" fmla="*/ 2365839 h 2365839"/>
              <a:gd name="connsiteX5" fmla="*/ 593944 w 2755897"/>
              <a:gd name="connsiteY5" fmla="*/ 2365839 h 2365839"/>
              <a:gd name="connsiteX6" fmla="*/ 0 w 2755897"/>
              <a:gd name="connsiteY6" fmla="*/ 1177952 h 2365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55897" h="2365839">
                <a:moveTo>
                  <a:pt x="588977" y="0"/>
                </a:moveTo>
                <a:lnTo>
                  <a:pt x="2166923" y="0"/>
                </a:lnTo>
                <a:lnTo>
                  <a:pt x="2755897" y="1177946"/>
                </a:lnTo>
                <a:lnTo>
                  <a:pt x="2755897" y="1177958"/>
                </a:lnTo>
                <a:lnTo>
                  <a:pt x="2161956" y="2365839"/>
                </a:lnTo>
                <a:lnTo>
                  <a:pt x="593944" y="2365839"/>
                </a:lnTo>
                <a:lnTo>
                  <a:pt x="0" y="1177952"/>
                </a:lnTo>
                <a:close/>
              </a:path>
            </a:pathLst>
          </a:cu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462D030-3F68-0359-F52E-27FDB0BF26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404640" y="3041559"/>
            <a:ext cx="2663019" cy="2375773"/>
          </a:xfrm>
          <a:custGeom>
            <a:avLst/>
            <a:gdLst>
              <a:gd name="connsiteX0" fmla="*/ 593944 w 2663019"/>
              <a:gd name="connsiteY0" fmla="*/ 0 h 2375773"/>
              <a:gd name="connsiteX1" fmla="*/ 2161956 w 2663019"/>
              <a:gd name="connsiteY1" fmla="*/ 0 h 2375773"/>
              <a:gd name="connsiteX2" fmla="*/ 2663019 w 2663019"/>
              <a:gd name="connsiteY2" fmla="*/ 1002125 h 2375773"/>
              <a:gd name="connsiteX3" fmla="*/ 2663019 w 2663019"/>
              <a:gd name="connsiteY3" fmla="*/ 1373649 h 2375773"/>
              <a:gd name="connsiteX4" fmla="*/ 2161957 w 2663019"/>
              <a:gd name="connsiteY4" fmla="*/ 2375773 h 2375773"/>
              <a:gd name="connsiteX5" fmla="*/ 593944 w 2663019"/>
              <a:gd name="connsiteY5" fmla="*/ 2375773 h 2375773"/>
              <a:gd name="connsiteX6" fmla="*/ 0 w 2663019"/>
              <a:gd name="connsiteY6" fmla="*/ 1187887 h 2375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63019" h="2375773">
                <a:moveTo>
                  <a:pt x="593944" y="0"/>
                </a:moveTo>
                <a:lnTo>
                  <a:pt x="2161956" y="0"/>
                </a:lnTo>
                <a:lnTo>
                  <a:pt x="2663019" y="1002125"/>
                </a:lnTo>
                <a:lnTo>
                  <a:pt x="2663019" y="1373649"/>
                </a:lnTo>
                <a:lnTo>
                  <a:pt x="2161957" y="2375773"/>
                </a:lnTo>
                <a:lnTo>
                  <a:pt x="593944" y="2375773"/>
                </a:lnTo>
                <a:lnTo>
                  <a:pt x="0" y="1187887"/>
                </a:lnTo>
                <a:close/>
              </a:path>
            </a:pathLst>
          </a:custGeom>
        </p:spPr>
      </p:pic>
      <p:pic>
        <p:nvPicPr>
          <p:cNvPr id="17" name="Picture 16" descr="A picture containing outdoor&#10;&#10;Description automatically generated">
            <a:extLst>
              <a:ext uri="{FF2B5EF4-FFF2-40B4-BE49-F238E27FC236}">
                <a16:creationId xmlns:a16="http://schemas.microsoft.com/office/drawing/2014/main" id="{1B3581CF-6BF6-0BE3-2C5B-BF22D4D784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45" t="22304" b="13128"/>
          <a:stretch>
            <a:fillRect/>
          </a:stretch>
        </p:blipFill>
        <p:spPr>
          <a:xfrm>
            <a:off x="4718051" y="1790170"/>
            <a:ext cx="2730785" cy="2375774"/>
          </a:xfrm>
          <a:custGeom>
            <a:avLst/>
            <a:gdLst>
              <a:gd name="connsiteX0" fmla="*/ 593944 w 2730785"/>
              <a:gd name="connsiteY0" fmla="*/ 0 h 2375774"/>
              <a:gd name="connsiteX1" fmla="*/ 2161956 w 2730785"/>
              <a:gd name="connsiteY1" fmla="*/ 0 h 2375774"/>
              <a:gd name="connsiteX2" fmla="*/ 2730785 w 2730785"/>
              <a:gd name="connsiteY2" fmla="*/ 1137657 h 2375774"/>
              <a:gd name="connsiteX3" fmla="*/ 2730785 w 2730785"/>
              <a:gd name="connsiteY3" fmla="*/ 1238117 h 2375774"/>
              <a:gd name="connsiteX4" fmla="*/ 2161956 w 2730785"/>
              <a:gd name="connsiteY4" fmla="*/ 2375774 h 2375774"/>
              <a:gd name="connsiteX5" fmla="*/ 593944 w 2730785"/>
              <a:gd name="connsiteY5" fmla="*/ 2375774 h 2375774"/>
              <a:gd name="connsiteX6" fmla="*/ 0 w 2730785"/>
              <a:gd name="connsiteY6" fmla="*/ 1187887 h 2375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0785" h="2375774">
                <a:moveTo>
                  <a:pt x="593944" y="0"/>
                </a:moveTo>
                <a:lnTo>
                  <a:pt x="2161956" y="0"/>
                </a:lnTo>
                <a:lnTo>
                  <a:pt x="2730785" y="1137657"/>
                </a:lnTo>
                <a:lnTo>
                  <a:pt x="2730785" y="1238117"/>
                </a:lnTo>
                <a:lnTo>
                  <a:pt x="2161956" y="2375774"/>
                </a:lnTo>
                <a:lnTo>
                  <a:pt x="593944" y="2375774"/>
                </a:lnTo>
                <a:lnTo>
                  <a:pt x="0" y="1187887"/>
                </a:lnTo>
                <a:close/>
              </a:path>
            </a:pathLst>
          </a:custGeom>
          <a:ln w="63500">
            <a:solidFill>
              <a:srgbClr val="FF8159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9873A33-A35F-1555-BF2F-0FC1CC5A0D0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94" r="2539" b="53335"/>
          <a:stretch/>
        </p:blipFill>
        <p:spPr>
          <a:xfrm>
            <a:off x="4718050" y="4292946"/>
            <a:ext cx="2755900" cy="2375774"/>
          </a:xfrm>
          <a:custGeom>
            <a:avLst/>
            <a:gdLst>
              <a:gd name="connsiteX0" fmla="*/ 593944 w 2755900"/>
              <a:gd name="connsiteY0" fmla="*/ 0 h 2375774"/>
              <a:gd name="connsiteX1" fmla="*/ 2161956 w 2755900"/>
              <a:gd name="connsiteY1" fmla="*/ 0 h 2375774"/>
              <a:gd name="connsiteX2" fmla="*/ 2755900 w 2755900"/>
              <a:gd name="connsiteY2" fmla="*/ 1187887 h 2375774"/>
              <a:gd name="connsiteX3" fmla="*/ 2161956 w 2755900"/>
              <a:gd name="connsiteY3" fmla="*/ 2375774 h 2375774"/>
              <a:gd name="connsiteX4" fmla="*/ 593944 w 2755900"/>
              <a:gd name="connsiteY4" fmla="*/ 2375774 h 2375774"/>
              <a:gd name="connsiteX5" fmla="*/ 0 w 2755900"/>
              <a:gd name="connsiteY5" fmla="*/ 1187887 h 2375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55900" h="2375774">
                <a:moveTo>
                  <a:pt x="593944" y="0"/>
                </a:moveTo>
                <a:lnTo>
                  <a:pt x="2161956" y="0"/>
                </a:lnTo>
                <a:lnTo>
                  <a:pt x="2755900" y="1187887"/>
                </a:lnTo>
                <a:lnTo>
                  <a:pt x="2161956" y="2375774"/>
                </a:lnTo>
                <a:lnTo>
                  <a:pt x="593944" y="2375774"/>
                </a:lnTo>
                <a:lnTo>
                  <a:pt x="0" y="1187887"/>
                </a:lnTo>
                <a:close/>
              </a:path>
            </a:pathLst>
          </a:custGeom>
          <a:ln w="63500">
            <a:solidFill>
              <a:srgbClr val="FF8159"/>
            </a:solidFill>
          </a:ln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CA171032-5C61-D2B6-1F7A-2BECB412EAE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4609016" y="67733"/>
            <a:ext cx="2973969" cy="18556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27BE3C-68E6-4B7E-07BB-BCE0B5804897}"/>
              </a:ext>
            </a:extLst>
          </p:cNvPr>
          <p:cNvSpPr txBox="1"/>
          <p:nvPr/>
        </p:nvSpPr>
        <p:spPr>
          <a:xfrm>
            <a:off x="2404638" y="2454837"/>
            <a:ext cx="2584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Tw Cen MT" panose="020B0602020104020603" pitchFamily="34" charset="0"/>
              </a:rPr>
              <a:t>the problem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625574-17D1-BA65-4C69-7989147B915A}"/>
              </a:ext>
            </a:extLst>
          </p:cNvPr>
          <p:cNvSpPr txBox="1"/>
          <p:nvPr/>
        </p:nvSpPr>
        <p:spPr>
          <a:xfrm>
            <a:off x="4839192" y="257012"/>
            <a:ext cx="2584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Tw Cen MT" panose="020B0602020104020603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F97799-F550-E7D0-2444-A4C186E5F853}"/>
              </a:ext>
            </a:extLst>
          </p:cNvPr>
          <p:cNvSpPr txBox="1"/>
          <p:nvPr/>
        </p:nvSpPr>
        <p:spPr>
          <a:xfrm>
            <a:off x="4839192" y="1134137"/>
            <a:ext cx="2584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Tw Cen MT" panose="020B0602020104020603" pitchFamily="34" charset="0"/>
              </a:rPr>
              <a:t>solution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B034CA-3B2E-DC59-9AA3-DD66E82BC977}"/>
              </a:ext>
            </a:extLst>
          </p:cNvPr>
          <p:cNvSpPr txBox="1"/>
          <p:nvPr/>
        </p:nvSpPr>
        <p:spPr>
          <a:xfrm>
            <a:off x="7117187" y="2454837"/>
            <a:ext cx="2584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Tw Cen MT" panose="020B0602020104020603" pitchFamily="34" charset="0"/>
              </a:rPr>
              <a:t>the impact</a:t>
            </a:r>
          </a:p>
        </p:txBody>
      </p:sp>
    </p:spTree>
    <p:extLst>
      <p:ext uri="{BB962C8B-B14F-4D97-AF65-F5344CB8AC3E}">
        <p14:creationId xmlns:p14="http://schemas.microsoft.com/office/powerpoint/2010/main" val="193311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5308D5-2F37-6DF2-4C09-F06C703A175F}"/>
              </a:ext>
            </a:extLst>
          </p:cNvPr>
          <p:cNvSpPr txBox="1"/>
          <p:nvPr/>
        </p:nvSpPr>
        <p:spPr>
          <a:xfrm>
            <a:off x="1028024" y="1909907"/>
            <a:ext cx="10135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latin typeface="Arial Nova Light" panose="020B0304020202020204" pitchFamily="34" charset="0"/>
              </a:rPr>
              <a:t>6 in 10 </a:t>
            </a:r>
            <a:r>
              <a:rPr lang="en-SG" sz="2400" dirty="0">
                <a:latin typeface="Arial Nova Light" panose="020B0304020202020204" pitchFamily="34" charset="0"/>
              </a:rPr>
              <a:t>people with dementia will experience </a:t>
            </a:r>
            <a:r>
              <a:rPr lang="en-SG" sz="2400" b="1" dirty="0">
                <a:latin typeface="Arial Nova Light" panose="020B0304020202020204" pitchFamily="34" charset="0"/>
              </a:rPr>
              <a:t>wandering</a:t>
            </a:r>
            <a:r>
              <a:rPr lang="en-SG" sz="2400" dirty="0">
                <a:latin typeface="Arial Nova Light" panose="020B0304020202020204" pitchFamily="34" charset="0"/>
              </a:rPr>
              <a:t> episodes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211170-122C-6522-E56F-00A01A736864}"/>
              </a:ext>
            </a:extLst>
          </p:cNvPr>
          <p:cNvSpPr txBox="1"/>
          <p:nvPr/>
        </p:nvSpPr>
        <p:spPr>
          <a:xfrm>
            <a:off x="1028024" y="2433127"/>
            <a:ext cx="101359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SG" sz="2000" i="1" dirty="0">
                <a:latin typeface="Arial Nova Light" panose="020B0304020202020204" pitchFamily="34" charset="0"/>
              </a:rPr>
              <a:t>Alzheimer’s Association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0E28EE-FFBD-698E-E52C-124B02D85744}"/>
              </a:ext>
            </a:extLst>
          </p:cNvPr>
          <p:cNvSpPr txBox="1"/>
          <p:nvPr/>
        </p:nvSpPr>
        <p:spPr>
          <a:xfrm>
            <a:off x="1028024" y="3508110"/>
            <a:ext cx="10135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rial Nova Light" panose="020B0304020202020204" pitchFamily="34" charset="0"/>
              </a:rPr>
              <a:t>as long as he or she is mobile and is experiencing a declining memory, he or she is </a:t>
            </a:r>
            <a:r>
              <a:rPr lang="en-GB" sz="2400" b="1" dirty="0">
                <a:latin typeface="Arial Nova Light" panose="020B0304020202020204" pitchFamily="34" charset="0"/>
              </a:rPr>
              <a:t>vulnerable</a:t>
            </a:r>
            <a:r>
              <a:rPr lang="en-GB" sz="2400" dirty="0">
                <a:latin typeface="Arial Nova Light" panose="020B0304020202020204" pitchFamily="34" charset="0"/>
              </a:rPr>
              <a:t> to this </a:t>
            </a:r>
            <a:r>
              <a:rPr lang="en-GB" sz="2400" b="1" dirty="0">
                <a:latin typeface="Arial Nova Light" panose="020B0304020202020204" pitchFamily="34" charset="0"/>
              </a:rPr>
              <a:t>strange but dangerous symptom</a:t>
            </a:r>
            <a:r>
              <a:rPr lang="en-GB" sz="2400" dirty="0">
                <a:latin typeface="Arial Nova Light" panose="020B0304020202020204" pitchFamily="34" charset="0"/>
              </a:rPr>
              <a:t>.</a:t>
            </a:r>
            <a:endParaRPr lang="en-SG" sz="2400" dirty="0">
              <a:latin typeface="Arial Nova Light" panose="020B03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B202AC-F4BE-7F1D-A8D6-83C06A3F31EE}"/>
              </a:ext>
            </a:extLst>
          </p:cNvPr>
          <p:cNvSpPr txBox="1"/>
          <p:nvPr/>
        </p:nvSpPr>
        <p:spPr>
          <a:xfrm>
            <a:off x="1028024" y="4569480"/>
            <a:ext cx="101359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rial Nova Light" panose="020B0304020202020204" pitchFamily="34" charset="0"/>
              </a:rPr>
              <a:t>a wandering person with dementia can be a </a:t>
            </a:r>
            <a:r>
              <a:rPr lang="en-GB" sz="2400" b="1" dirty="0">
                <a:latin typeface="Arial Nova Light" panose="020B0304020202020204" pitchFamily="34" charset="0"/>
              </a:rPr>
              <a:t>source of distress and anxiety</a:t>
            </a:r>
            <a:r>
              <a:rPr lang="en-GB" sz="2400" dirty="0">
                <a:latin typeface="Arial Nova Light" panose="020B0304020202020204" pitchFamily="34" charset="0"/>
              </a:rPr>
              <a:t> for the </a:t>
            </a:r>
            <a:r>
              <a:rPr lang="en-GB" sz="2400" b="1" dirty="0">
                <a:latin typeface="Arial Nova Light" panose="020B0304020202020204" pitchFamily="34" charset="0"/>
              </a:rPr>
              <a:t>caregiver or loved one</a:t>
            </a:r>
            <a:endParaRPr lang="en-SG" sz="2400" b="1" dirty="0">
              <a:latin typeface="Arial Nova Light" panose="020B03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AC565E-F5B3-C871-2A2B-0B11CD128E52}"/>
              </a:ext>
            </a:extLst>
          </p:cNvPr>
          <p:cNvSpPr txBox="1"/>
          <p:nvPr/>
        </p:nvSpPr>
        <p:spPr>
          <a:xfrm>
            <a:off x="1028024" y="5571459"/>
            <a:ext cx="101359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SG" sz="2000" i="1" dirty="0">
                <a:latin typeface="Arial Nova Light" panose="020B0304020202020204" pitchFamily="34" charset="0"/>
              </a:rPr>
              <a:t>Dementia Singapore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090AFF47-4E8C-DA43-CF56-3FEF6839F0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20670B-8C63-12BE-27DC-851C35B53146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problem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solution | the impact</a:t>
            </a:r>
          </a:p>
        </p:txBody>
      </p:sp>
      <p:pic>
        <p:nvPicPr>
          <p:cNvPr id="11" name="IMG_6478">
            <a:hlinkClick r:id="" action="ppaction://media"/>
            <a:extLst>
              <a:ext uri="{FF2B5EF4-FFF2-40B4-BE49-F238E27FC236}">
                <a16:creationId xmlns:a16="http://schemas.microsoft.com/office/drawing/2014/main" id="{7D700762-E372-0156-8A22-A3C40BA806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4454" y="886431"/>
            <a:ext cx="10423091" cy="586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940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000">
        <p:fade/>
      </p:transition>
    </mc:Choice>
    <mc:Fallback xmlns="">
      <p:transition spd="med" advTm="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3FDF2290-1543-28B3-A2C8-34A085B5C9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632" y="929669"/>
            <a:ext cx="6890841" cy="2499331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AEB670D-4B08-BB54-3573-0155452DB8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669" y="3632199"/>
            <a:ext cx="3769033" cy="2628901"/>
          </a:xfrm>
          <a:prstGeom prst="rect">
            <a:avLst/>
          </a:prstGeom>
        </p:spPr>
      </p:pic>
      <p:pic>
        <p:nvPicPr>
          <p:cNvPr id="13" name="Picture 1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2771437-C86C-827B-5933-BB62C9D93A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815" y="3632200"/>
            <a:ext cx="4236658" cy="26289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3AE949C-678C-DEC8-E179-CB939EF02985}"/>
              </a:ext>
            </a:extLst>
          </p:cNvPr>
          <p:cNvSpPr txBox="1"/>
          <p:nvPr/>
        </p:nvSpPr>
        <p:spPr>
          <a:xfrm>
            <a:off x="729527" y="970338"/>
            <a:ext cx="296000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i="1" dirty="0">
                <a:latin typeface="Arial Nova Light" panose="020B0304020202020204" pitchFamily="34" charset="0"/>
              </a:rPr>
              <a:t>wandering</a:t>
            </a:r>
            <a:r>
              <a:rPr lang="en-GB" sz="2800" dirty="0">
                <a:latin typeface="Arial Nova Light" panose="020B0304020202020204" pitchFamily="34" charset="0"/>
              </a:rPr>
              <a:t> continues to be a pressing issue amongst elderly living with dementia in Singapore.</a:t>
            </a:r>
            <a:endParaRPr lang="en-SG" sz="2800" dirty="0">
              <a:latin typeface="Arial Nova Light" panose="020B0304020202020204" pitchFamily="34" charset="0"/>
            </a:endParaRP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7C561F24-C36C-D091-92D2-B4C8AC094E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63AE13-844C-377D-6B01-CDA21A185318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problem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solution | the impact</a:t>
            </a:r>
          </a:p>
        </p:txBody>
      </p:sp>
    </p:spTree>
    <p:extLst>
      <p:ext uri="{BB962C8B-B14F-4D97-AF65-F5344CB8AC3E}">
        <p14:creationId xmlns:p14="http://schemas.microsoft.com/office/powerpoint/2010/main" val="25953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2196F58-0065-B72C-30BC-EF235BB37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409" y="981587"/>
            <a:ext cx="3646754" cy="2795845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6F4076B-AC53-11B8-1595-A328E91E15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17"/>
          <a:stretch/>
        </p:blipFill>
        <p:spPr>
          <a:xfrm>
            <a:off x="8240115" y="1886516"/>
            <a:ext cx="3332453" cy="1518047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67AAD9DC-DE28-E7AE-8BD3-F48A90EC939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6" r="9485"/>
          <a:stretch/>
        </p:blipFill>
        <p:spPr>
          <a:xfrm>
            <a:off x="6068068" y="3971527"/>
            <a:ext cx="4192189" cy="22563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1965B12-7150-C903-AA79-F406F12093B8}"/>
              </a:ext>
            </a:extLst>
          </p:cNvPr>
          <p:cNvSpPr txBox="1"/>
          <p:nvPr/>
        </p:nvSpPr>
        <p:spPr>
          <a:xfrm>
            <a:off x="698313" y="981587"/>
            <a:ext cx="41593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rial Nova Light" panose="020B0304020202020204" pitchFamily="34" charset="0"/>
              </a:rPr>
              <a:t>however, amidst these worrying cases, there is some hope and light in the handling of such </a:t>
            </a:r>
            <a:r>
              <a:rPr lang="en-GB" sz="2800" i="1" dirty="0">
                <a:latin typeface="Arial Nova Light" panose="020B0304020202020204" pitchFamily="34" charset="0"/>
              </a:rPr>
              <a:t>wandering</a:t>
            </a:r>
            <a:r>
              <a:rPr lang="en-GB" sz="2800" dirty="0">
                <a:latin typeface="Arial Nova Light" panose="020B0304020202020204" pitchFamily="34" charset="0"/>
              </a:rPr>
              <a:t> cases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BA7E27-568C-BB9A-17C9-375602F1CAE2}"/>
              </a:ext>
            </a:extLst>
          </p:cNvPr>
          <p:cNvSpPr txBox="1"/>
          <p:nvPr/>
        </p:nvSpPr>
        <p:spPr>
          <a:xfrm>
            <a:off x="698313" y="4452089"/>
            <a:ext cx="248604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rial Nova Light" panose="020B0304020202020204" pitchFamily="34" charset="0"/>
              </a:rPr>
              <a:t>and that is…</a:t>
            </a:r>
          </a:p>
          <a:p>
            <a:endParaRPr lang="en-GB" sz="2800" dirty="0">
              <a:latin typeface="Arial Nova Light" panose="020B0304020202020204" pitchFamily="34" charset="0"/>
            </a:endParaRPr>
          </a:p>
          <a:p>
            <a:r>
              <a:rPr lang="en-GB" sz="2800" dirty="0">
                <a:latin typeface="Arial Nova Light" panose="020B0304020202020204" pitchFamily="34" charset="0"/>
              </a:rPr>
              <a:t>the care from the community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80CF0020-FBE8-4EE3-0C47-374333080E1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EE4CC0-E46A-D83B-186D-E0495066F838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problem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solution | the impact</a:t>
            </a:r>
          </a:p>
        </p:txBody>
      </p:sp>
    </p:spTree>
    <p:extLst>
      <p:ext uri="{BB962C8B-B14F-4D97-AF65-F5344CB8AC3E}">
        <p14:creationId xmlns:p14="http://schemas.microsoft.com/office/powerpoint/2010/main" val="1831429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49F726-0FE7-2EE7-140F-512A5C1A9F20}"/>
              </a:ext>
            </a:extLst>
          </p:cNvPr>
          <p:cNvSpPr txBox="1"/>
          <p:nvPr/>
        </p:nvSpPr>
        <p:spPr>
          <a:xfrm>
            <a:off x="2577019" y="234077"/>
            <a:ext cx="7037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3600" dirty="0">
                <a:latin typeface="Tw Cen MT" panose="020B0602020104020603" pitchFamily="34" charset="0"/>
              </a:rPr>
              <a:t>Our Solution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8F4E798-AC3C-4F6C-33A1-5FCFDDDD8AA4}"/>
              </a:ext>
            </a:extLst>
          </p:cNvPr>
          <p:cNvGrpSpPr/>
          <p:nvPr/>
        </p:nvGrpSpPr>
        <p:grpSpPr>
          <a:xfrm>
            <a:off x="8485931" y="1181099"/>
            <a:ext cx="2559553" cy="5213307"/>
            <a:chOff x="7573911" y="567183"/>
            <a:chExt cx="2886177" cy="5878576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D4D56055-69A7-DBE2-FFEA-197EF3700414}"/>
                </a:ext>
              </a:extLst>
            </p:cNvPr>
            <p:cNvSpPr/>
            <p:nvPr/>
          </p:nvSpPr>
          <p:spPr>
            <a:xfrm>
              <a:off x="7573911" y="629794"/>
              <a:ext cx="2886177" cy="5815965"/>
            </a:xfrm>
            <a:prstGeom prst="roundRect">
              <a:avLst/>
            </a:prstGeom>
            <a:solidFill>
              <a:schemeClr val="bg1"/>
            </a:solidFill>
            <a:ln w="1270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8DF4304-B3BD-080B-F05F-498123C17C45}"/>
                </a:ext>
              </a:extLst>
            </p:cNvPr>
            <p:cNvSpPr/>
            <p:nvPr/>
          </p:nvSpPr>
          <p:spPr>
            <a:xfrm>
              <a:off x="8215630" y="567183"/>
              <a:ext cx="1602740" cy="271017"/>
            </a:xfrm>
            <a:prstGeom prst="roundRect">
              <a:avLst>
                <a:gd name="adj" fmla="val 46658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74F306D-1BF1-AC8E-17D4-5AB0F3656A88}"/>
                </a:ext>
              </a:extLst>
            </p:cNvPr>
            <p:cNvSpPr/>
            <p:nvPr/>
          </p:nvSpPr>
          <p:spPr>
            <a:xfrm>
              <a:off x="9204960" y="629794"/>
              <a:ext cx="157480" cy="15748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0821106-8ECA-73B0-130A-ADBBD2B1A109}"/>
                </a:ext>
              </a:extLst>
            </p:cNvPr>
            <p:cNvSpPr/>
            <p:nvPr/>
          </p:nvSpPr>
          <p:spPr>
            <a:xfrm>
              <a:off x="8657590" y="670434"/>
              <a:ext cx="450850" cy="76200"/>
            </a:xfrm>
            <a:prstGeom prst="roundRect">
              <a:avLst>
                <a:gd name="adj" fmla="val 46658"/>
              </a:avLst>
            </a:prstGeom>
            <a:solidFill>
              <a:schemeClr val="tx1"/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pic>
          <p:nvPicPr>
            <p:cNvPr id="9" name="Picture 8" descr="Icon&#10;&#10;Description automatically generated">
              <a:extLst>
                <a:ext uri="{FF2B5EF4-FFF2-40B4-BE49-F238E27FC236}">
                  <a16:creationId xmlns:a16="http://schemas.microsoft.com/office/drawing/2014/main" id="{781F1079-A8D1-B1B0-B68E-E4E5908E9F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13"/>
            <a:stretch/>
          </p:blipFill>
          <p:spPr>
            <a:xfrm>
              <a:off x="7573911" y="2687331"/>
              <a:ext cx="2886177" cy="1812167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D52EC37C-E50D-66E7-EB5F-07B5045C3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01471">
            <a:off x="-3391843" y="877992"/>
            <a:ext cx="12298640" cy="51020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B43884D-849F-7405-5E5C-ED27AFB43E58}"/>
              </a:ext>
            </a:extLst>
          </p:cNvPr>
          <p:cNvSpPr txBox="1"/>
          <p:nvPr/>
        </p:nvSpPr>
        <p:spPr>
          <a:xfrm>
            <a:off x="4473499" y="2584259"/>
            <a:ext cx="27094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>
                <a:latin typeface="Arial Nova Light" panose="020B0304020202020204" pitchFamily="34" charset="0"/>
              </a:rPr>
              <a:t>the Cane-9 </a:t>
            </a:r>
            <a:r>
              <a:rPr lang="en-SG" sz="2800" b="1" dirty="0">
                <a:latin typeface="Arial Nova Light" panose="020B0304020202020204" pitchFamily="34" charset="0"/>
              </a:rPr>
              <a:t>Walking Cane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53A991-6DD9-6E92-3797-65653D58B6F9}"/>
              </a:ext>
            </a:extLst>
          </p:cNvPr>
          <p:cNvSpPr txBox="1"/>
          <p:nvPr/>
        </p:nvSpPr>
        <p:spPr>
          <a:xfrm>
            <a:off x="4990227" y="4191346"/>
            <a:ext cx="30400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SG" sz="2800" dirty="0">
                <a:latin typeface="Arial Nova Light" panose="020B0304020202020204" pitchFamily="34" charset="0"/>
              </a:rPr>
              <a:t>the Cane-9</a:t>
            </a:r>
          </a:p>
          <a:p>
            <a:pPr algn="r"/>
            <a:r>
              <a:rPr lang="en-SG" sz="2800" b="1" dirty="0">
                <a:latin typeface="Arial Nova Light" panose="020B0304020202020204" pitchFamily="34" charset="0"/>
              </a:rPr>
              <a:t>Mobile Application</a:t>
            </a:r>
          </a:p>
        </p:txBody>
      </p:sp>
      <p:pic>
        <p:nvPicPr>
          <p:cNvPr id="5" name="Picture 4" descr="A picture containing text, cellphone, case&#10;&#10;Description automatically generated">
            <a:extLst>
              <a:ext uri="{FF2B5EF4-FFF2-40B4-BE49-F238E27FC236}">
                <a16:creationId xmlns:a16="http://schemas.microsoft.com/office/drawing/2014/main" id="{6FD86982-9014-B073-FB65-295638927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31" b="93281" l="10000" r="90000">
                        <a14:foregroundMark x1="32708" y1="14063" x2="44479" y2="15000"/>
                        <a14:foregroundMark x1="44479" y1="15000" x2="58958" y2="14844"/>
                        <a14:foregroundMark x1="58958" y1="14844" x2="66250" y2="12812"/>
                        <a14:foregroundMark x1="35208" y1="83125" x2="51771" y2="88906"/>
                        <a14:foregroundMark x1="51771" y1="88906" x2="67500" y2="88828"/>
                        <a14:foregroundMark x1="67500" y1="88828" x2="69479" y2="81484"/>
                        <a14:foregroundMark x1="43854" y1="83516" x2="61354" y2="80156"/>
                        <a14:foregroundMark x1="32708" y1="82031" x2="36042" y2="90313"/>
                        <a14:foregroundMark x1="36042" y1="90313" x2="37917" y2="90703"/>
                        <a14:foregroundMark x1="23125" y1="14453" x2="27500" y2="89609"/>
                        <a14:foregroundMark x1="31250" y1="11328" x2="43021" y2="10156"/>
                        <a14:foregroundMark x1="43021" y1="10156" x2="58750" y2="11172"/>
                        <a14:foregroundMark x1="58750" y1="11172" x2="70729" y2="10938"/>
                        <a14:foregroundMark x1="70729" y1="10938" x2="73229" y2="13125"/>
                        <a14:foregroundMark x1="66042" y1="91328" x2="78229" y2="87656"/>
                        <a14:foregroundMark x1="78229" y1="87656" x2="76146" y2="60078"/>
                        <a14:foregroundMark x1="76146" y1="60078" x2="75938" y2="59844"/>
                        <a14:foregroundMark x1="73750" y1="32031" x2="75938" y2="60156"/>
                        <a14:foregroundMark x1="73438" y1="17031" x2="72500" y2="36875"/>
                        <a14:foregroundMark x1="59375" y1="9844" x2="69271" y2="9609"/>
                        <a14:foregroundMark x1="26563" y1="10703" x2="31458" y2="9844"/>
                        <a14:foregroundMark x1="27500" y1="90703" x2="37500" y2="93281"/>
                        <a14:foregroundMark x1="37500" y1="93281" x2="73646" y2="90313"/>
                        <a14:foregroundMark x1="73646" y1="90313" x2="77396" y2="86875"/>
                        <a14:foregroundMark x1="73958" y1="26875" x2="74479" y2="54297"/>
                        <a14:foregroundMark x1="73438" y1="26484" x2="75417" y2="51875"/>
                      </a14:backgroundRemoval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306">
            <a:off x="12449166" y="-201641"/>
            <a:ext cx="5759890" cy="7679853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4DD8F0D4-BD53-9A8B-C01C-412D679510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46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in, water basin&#10;&#10;Description automatically generated">
            <a:extLst>
              <a:ext uri="{FF2B5EF4-FFF2-40B4-BE49-F238E27FC236}">
                <a16:creationId xmlns:a16="http://schemas.microsoft.com/office/drawing/2014/main" id="{8E1AD035-2F25-30E6-371A-CB74D964B8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91" t="36479" r="32858" b="5071"/>
          <a:stretch/>
        </p:blipFill>
        <p:spPr>
          <a:xfrm rot="14602275">
            <a:off x="4498523" y="1375130"/>
            <a:ext cx="4612530" cy="34787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D2A142-B69A-C7A0-A158-7FC5E1D4C8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50" t="26268" r="33033" b="21183"/>
          <a:stretch/>
        </p:blipFill>
        <p:spPr>
          <a:xfrm rot="14602275">
            <a:off x="3793410" y="2007067"/>
            <a:ext cx="4665090" cy="3127527"/>
          </a:xfrm>
          <a:prstGeom prst="rect">
            <a:avLst/>
          </a:prstGeom>
        </p:spPr>
      </p:pic>
      <p:pic>
        <p:nvPicPr>
          <p:cNvPr id="7" name="Picture 6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378C6807-7EA1-8B25-07E5-F150CE6076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71" t="9607" r="33406" b="24744"/>
          <a:stretch/>
        </p:blipFill>
        <p:spPr>
          <a:xfrm rot="14602275">
            <a:off x="3319593" y="1926075"/>
            <a:ext cx="4579789" cy="39071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EF28E7-AF80-19F8-FF04-937C632BF6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614856">
            <a:off x="-1167525" y="735098"/>
            <a:ext cx="14425445" cy="59843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30358E-E340-EEB6-95BE-1E988276A423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</p:spTree>
    <p:extLst>
      <p:ext uri="{BB962C8B-B14F-4D97-AF65-F5344CB8AC3E}">
        <p14:creationId xmlns:p14="http://schemas.microsoft.com/office/powerpoint/2010/main" val="357733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in, water basin&#10;&#10;Description automatically generated">
            <a:extLst>
              <a:ext uri="{FF2B5EF4-FFF2-40B4-BE49-F238E27FC236}">
                <a16:creationId xmlns:a16="http://schemas.microsoft.com/office/drawing/2014/main" id="{8E1AD035-2F25-30E6-371A-CB74D964B8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91" t="36479" r="32858" b="5071"/>
          <a:stretch/>
        </p:blipFill>
        <p:spPr>
          <a:xfrm rot="14602275">
            <a:off x="6263050" y="507206"/>
            <a:ext cx="4612530" cy="34787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D2A142-B69A-C7A0-A158-7FC5E1D4C8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50" t="26268" r="33033" b="21183"/>
          <a:stretch/>
        </p:blipFill>
        <p:spPr>
          <a:xfrm rot="14602275">
            <a:off x="3793410" y="2007067"/>
            <a:ext cx="4665090" cy="3127527"/>
          </a:xfrm>
          <a:prstGeom prst="rect">
            <a:avLst/>
          </a:prstGeom>
        </p:spPr>
      </p:pic>
      <p:pic>
        <p:nvPicPr>
          <p:cNvPr id="7" name="Picture 6" descr="A picture containing text, silhouette&#10;&#10;Description automatically generated">
            <a:extLst>
              <a:ext uri="{FF2B5EF4-FFF2-40B4-BE49-F238E27FC236}">
                <a16:creationId xmlns:a16="http://schemas.microsoft.com/office/drawing/2014/main" id="{378C6807-7EA1-8B25-07E5-F150CE6076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71" t="9607" r="33406" b="24744"/>
          <a:stretch/>
        </p:blipFill>
        <p:spPr>
          <a:xfrm rot="14602275">
            <a:off x="1392701" y="2860139"/>
            <a:ext cx="4579789" cy="39071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C868F0-218C-EE91-35A1-18BFD504F9A2}"/>
              </a:ext>
            </a:extLst>
          </p:cNvPr>
          <p:cNvSpPr txBox="1"/>
          <p:nvPr/>
        </p:nvSpPr>
        <p:spPr>
          <a:xfrm>
            <a:off x="8995246" y="4564581"/>
            <a:ext cx="1563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>
                <a:latin typeface="Arial Nova Light" panose="020B0304020202020204" pitchFamily="34" charset="0"/>
              </a:rPr>
              <a:t>Battery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6CB043-C160-1165-E395-57AA7BBEE571}"/>
              </a:ext>
            </a:extLst>
          </p:cNvPr>
          <p:cNvSpPr txBox="1"/>
          <p:nvPr/>
        </p:nvSpPr>
        <p:spPr>
          <a:xfrm>
            <a:off x="1928484" y="1226830"/>
            <a:ext cx="2903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>
                <a:latin typeface="Arial Nova Light" panose="020B0304020202020204" pitchFamily="34" charset="0"/>
              </a:rPr>
              <a:t>GPS module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E6C536-D94B-0732-27ED-8E86723E0D50}"/>
              </a:ext>
            </a:extLst>
          </p:cNvPr>
          <p:cNvSpPr txBox="1"/>
          <p:nvPr/>
        </p:nvSpPr>
        <p:spPr>
          <a:xfrm>
            <a:off x="6018735" y="5944056"/>
            <a:ext cx="2903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>
                <a:latin typeface="Arial Nova Light" panose="020B0304020202020204" pitchFamily="34" charset="0"/>
              </a:rPr>
              <a:t>Speaker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C1CA613-B04A-A86A-549C-6E1339EA7D26}"/>
              </a:ext>
            </a:extLst>
          </p:cNvPr>
          <p:cNvSpPr/>
          <p:nvPr/>
        </p:nvSpPr>
        <p:spPr>
          <a:xfrm>
            <a:off x="1798320" y="5267960"/>
            <a:ext cx="4094480" cy="970280"/>
          </a:xfrm>
          <a:custGeom>
            <a:avLst/>
            <a:gdLst>
              <a:gd name="connsiteX0" fmla="*/ 645160 w 4094480"/>
              <a:gd name="connsiteY0" fmla="*/ 0 h 1092200"/>
              <a:gd name="connsiteX1" fmla="*/ 0 w 4094480"/>
              <a:gd name="connsiteY1" fmla="*/ 55880 h 1092200"/>
              <a:gd name="connsiteX2" fmla="*/ 391160 w 4094480"/>
              <a:gd name="connsiteY2" fmla="*/ 1092200 h 1092200"/>
              <a:gd name="connsiteX3" fmla="*/ 4094480 w 4094480"/>
              <a:gd name="connsiteY3" fmla="*/ 1092200 h 109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94480" h="1092200">
                <a:moveTo>
                  <a:pt x="645160" y="0"/>
                </a:moveTo>
                <a:lnTo>
                  <a:pt x="0" y="55880"/>
                </a:lnTo>
                <a:lnTo>
                  <a:pt x="391160" y="1092200"/>
                </a:lnTo>
                <a:lnTo>
                  <a:pt x="4094480" y="1092200"/>
                </a:lnTo>
              </a:path>
            </a:pathLst>
          </a:custGeom>
          <a:noFill/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1B014B5-E776-FB3F-E16B-C8179F3CE4A4}"/>
              </a:ext>
            </a:extLst>
          </p:cNvPr>
          <p:cNvSpPr/>
          <p:nvPr/>
        </p:nvSpPr>
        <p:spPr>
          <a:xfrm>
            <a:off x="4146550" y="1488440"/>
            <a:ext cx="1747520" cy="2865120"/>
          </a:xfrm>
          <a:custGeom>
            <a:avLst/>
            <a:gdLst>
              <a:gd name="connsiteX0" fmla="*/ 645160 w 4094480"/>
              <a:gd name="connsiteY0" fmla="*/ 0 h 1092200"/>
              <a:gd name="connsiteX1" fmla="*/ 0 w 4094480"/>
              <a:gd name="connsiteY1" fmla="*/ 55880 h 1092200"/>
              <a:gd name="connsiteX2" fmla="*/ 391160 w 4094480"/>
              <a:gd name="connsiteY2" fmla="*/ 1092200 h 1092200"/>
              <a:gd name="connsiteX3" fmla="*/ 4094480 w 4094480"/>
              <a:gd name="connsiteY3" fmla="*/ 1092200 h 1092200"/>
              <a:gd name="connsiteX0" fmla="*/ 3255010 w 4094480"/>
              <a:gd name="connsiteY0" fmla="*/ 0 h 1742659"/>
              <a:gd name="connsiteX1" fmla="*/ 0 w 4094480"/>
              <a:gd name="connsiteY1" fmla="*/ 706339 h 1742659"/>
              <a:gd name="connsiteX2" fmla="*/ 391160 w 4094480"/>
              <a:gd name="connsiteY2" fmla="*/ 1742659 h 1742659"/>
              <a:gd name="connsiteX3" fmla="*/ 4094480 w 4094480"/>
              <a:gd name="connsiteY3" fmla="*/ 1742659 h 1742659"/>
              <a:gd name="connsiteX0" fmla="*/ 3210560 w 4094480"/>
              <a:gd name="connsiteY0" fmla="*/ 0 h 2293048"/>
              <a:gd name="connsiteX1" fmla="*/ 0 w 4094480"/>
              <a:gd name="connsiteY1" fmla="*/ 1256728 h 2293048"/>
              <a:gd name="connsiteX2" fmla="*/ 391160 w 4094480"/>
              <a:gd name="connsiteY2" fmla="*/ 2293048 h 2293048"/>
              <a:gd name="connsiteX3" fmla="*/ 4094480 w 4094480"/>
              <a:gd name="connsiteY3" fmla="*/ 2293048 h 2293048"/>
              <a:gd name="connsiteX0" fmla="*/ 2819400 w 3703320"/>
              <a:gd name="connsiteY0" fmla="*/ 180001 h 2473049"/>
              <a:gd name="connsiteX1" fmla="*/ 3552190 w 3703320"/>
              <a:gd name="connsiteY1" fmla="*/ 0 h 2473049"/>
              <a:gd name="connsiteX2" fmla="*/ 0 w 3703320"/>
              <a:gd name="connsiteY2" fmla="*/ 2473049 h 2473049"/>
              <a:gd name="connsiteX3" fmla="*/ 3703320 w 3703320"/>
              <a:gd name="connsiteY3" fmla="*/ 2473049 h 2473049"/>
              <a:gd name="connsiteX0" fmla="*/ 0 w 883920"/>
              <a:gd name="connsiteY0" fmla="*/ 180001 h 2473049"/>
              <a:gd name="connsiteX1" fmla="*/ 732790 w 883920"/>
              <a:gd name="connsiteY1" fmla="*/ 0 h 2473049"/>
              <a:gd name="connsiteX2" fmla="*/ 762000 w 883920"/>
              <a:gd name="connsiteY2" fmla="*/ 1715371 h 2473049"/>
              <a:gd name="connsiteX3" fmla="*/ 883920 w 883920"/>
              <a:gd name="connsiteY3" fmla="*/ 2473049 h 2473049"/>
              <a:gd name="connsiteX0" fmla="*/ 0 w 2122170"/>
              <a:gd name="connsiteY0" fmla="*/ 180001 h 1715371"/>
              <a:gd name="connsiteX1" fmla="*/ 732790 w 2122170"/>
              <a:gd name="connsiteY1" fmla="*/ 0 h 1715371"/>
              <a:gd name="connsiteX2" fmla="*/ 762000 w 2122170"/>
              <a:gd name="connsiteY2" fmla="*/ 1715371 h 1715371"/>
              <a:gd name="connsiteX3" fmla="*/ 2122170 w 2122170"/>
              <a:gd name="connsiteY3" fmla="*/ 1672484 h 1715371"/>
              <a:gd name="connsiteX0" fmla="*/ 0 w 2147570"/>
              <a:gd name="connsiteY0" fmla="*/ 180001 h 1765406"/>
              <a:gd name="connsiteX1" fmla="*/ 732790 w 2147570"/>
              <a:gd name="connsiteY1" fmla="*/ 0 h 1765406"/>
              <a:gd name="connsiteX2" fmla="*/ 762000 w 2147570"/>
              <a:gd name="connsiteY2" fmla="*/ 1715371 h 1765406"/>
              <a:gd name="connsiteX3" fmla="*/ 2147570 w 2147570"/>
              <a:gd name="connsiteY3" fmla="*/ 1765406 h 1765406"/>
              <a:gd name="connsiteX0" fmla="*/ 0 w 2147570"/>
              <a:gd name="connsiteY0" fmla="*/ 180001 h 1801146"/>
              <a:gd name="connsiteX1" fmla="*/ 732790 w 2147570"/>
              <a:gd name="connsiteY1" fmla="*/ 0 h 1801146"/>
              <a:gd name="connsiteX2" fmla="*/ 749300 w 2147570"/>
              <a:gd name="connsiteY2" fmla="*/ 1801146 h 1801146"/>
              <a:gd name="connsiteX3" fmla="*/ 2147570 w 2147570"/>
              <a:gd name="connsiteY3" fmla="*/ 1765406 h 1801146"/>
              <a:gd name="connsiteX0" fmla="*/ 1014730 w 1764030"/>
              <a:gd name="connsiteY0" fmla="*/ 3203691 h 4824836"/>
              <a:gd name="connsiteX1" fmla="*/ 1747520 w 1764030"/>
              <a:gd name="connsiteY1" fmla="*/ 3023690 h 4824836"/>
              <a:gd name="connsiteX2" fmla="*/ 1764030 w 1764030"/>
              <a:gd name="connsiteY2" fmla="*/ 4824836 h 4824836"/>
              <a:gd name="connsiteX3" fmla="*/ 0 w 1764030"/>
              <a:gd name="connsiteY3" fmla="*/ 0 h 4824836"/>
              <a:gd name="connsiteX0" fmla="*/ 1014730 w 1747520"/>
              <a:gd name="connsiteY0" fmla="*/ 3225135 h 3225135"/>
              <a:gd name="connsiteX1" fmla="*/ 1747520 w 1747520"/>
              <a:gd name="connsiteY1" fmla="*/ 3045134 h 3225135"/>
              <a:gd name="connsiteX2" fmla="*/ 1725930 w 1747520"/>
              <a:gd name="connsiteY2" fmla="*/ 0 h 3225135"/>
              <a:gd name="connsiteX3" fmla="*/ 0 w 1747520"/>
              <a:gd name="connsiteY3" fmla="*/ 21444 h 3225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7520" h="3225135">
                <a:moveTo>
                  <a:pt x="1014730" y="3225135"/>
                </a:moveTo>
                <a:lnTo>
                  <a:pt x="1747520" y="3045134"/>
                </a:lnTo>
                <a:lnTo>
                  <a:pt x="1725930" y="0"/>
                </a:lnTo>
                <a:lnTo>
                  <a:pt x="0" y="21444"/>
                </a:lnTo>
              </a:path>
            </a:pathLst>
          </a:custGeom>
          <a:noFill/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A20E3F1-DB2D-3E73-4C3D-1F17FFD02CD1}"/>
              </a:ext>
            </a:extLst>
          </p:cNvPr>
          <p:cNvSpPr/>
          <p:nvPr/>
        </p:nvSpPr>
        <p:spPr>
          <a:xfrm>
            <a:off x="8122920" y="2791460"/>
            <a:ext cx="855980" cy="2056130"/>
          </a:xfrm>
          <a:custGeom>
            <a:avLst/>
            <a:gdLst>
              <a:gd name="connsiteX0" fmla="*/ 645160 w 4094480"/>
              <a:gd name="connsiteY0" fmla="*/ 0 h 1092200"/>
              <a:gd name="connsiteX1" fmla="*/ 0 w 4094480"/>
              <a:gd name="connsiteY1" fmla="*/ 55880 h 1092200"/>
              <a:gd name="connsiteX2" fmla="*/ 391160 w 4094480"/>
              <a:gd name="connsiteY2" fmla="*/ 1092200 h 1092200"/>
              <a:gd name="connsiteX3" fmla="*/ 4094480 w 4094480"/>
              <a:gd name="connsiteY3" fmla="*/ 1092200 h 1092200"/>
              <a:gd name="connsiteX0" fmla="*/ 3255010 w 4094480"/>
              <a:gd name="connsiteY0" fmla="*/ 0 h 1742659"/>
              <a:gd name="connsiteX1" fmla="*/ 0 w 4094480"/>
              <a:gd name="connsiteY1" fmla="*/ 706339 h 1742659"/>
              <a:gd name="connsiteX2" fmla="*/ 391160 w 4094480"/>
              <a:gd name="connsiteY2" fmla="*/ 1742659 h 1742659"/>
              <a:gd name="connsiteX3" fmla="*/ 4094480 w 4094480"/>
              <a:gd name="connsiteY3" fmla="*/ 1742659 h 1742659"/>
              <a:gd name="connsiteX0" fmla="*/ 3210560 w 4094480"/>
              <a:gd name="connsiteY0" fmla="*/ 0 h 2293048"/>
              <a:gd name="connsiteX1" fmla="*/ 0 w 4094480"/>
              <a:gd name="connsiteY1" fmla="*/ 1256728 h 2293048"/>
              <a:gd name="connsiteX2" fmla="*/ 391160 w 4094480"/>
              <a:gd name="connsiteY2" fmla="*/ 2293048 h 2293048"/>
              <a:gd name="connsiteX3" fmla="*/ 4094480 w 4094480"/>
              <a:gd name="connsiteY3" fmla="*/ 2293048 h 2293048"/>
              <a:gd name="connsiteX0" fmla="*/ 2819400 w 3703320"/>
              <a:gd name="connsiteY0" fmla="*/ 180001 h 2473049"/>
              <a:gd name="connsiteX1" fmla="*/ 3552190 w 3703320"/>
              <a:gd name="connsiteY1" fmla="*/ 0 h 2473049"/>
              <a:gd name="connsiteX2" fmla="*/ 0 w 3703320"/>
              <a:gd name="connsiteY2" fmla="*/ 2473049 h 2473049"/>
              <a:gd name="connsiteX3" fmla="*/ 3703320 w 3703320"/>
              <a:gd name="connsiteY3" fmla="*/ 2473049 h 2473049"/>
              <a:gd name="connsiteX0" fmla="*/ 0 w 883920"/>
              <a:gd name="connsiteY0" fmla="*/ 180001 h 2473049"/>
              <a:gd name="connsiteX1" fmla="*/ 732790 w 883920"/>
              <a:gd name="connsiteY1" fmla="*/ 0 h 2473049"/>
              <a:gd name="connsiteX2" fmla="*/ 762000 w 883920"/>
              <a:gd name="connsiteY2" fmla="*/ 1715371 h 2473049"/>
              <a:gd name="connsiteX3" fmla="*/ 883920 w 883920"/>
              <a:gd name="connsiteY3" fmla="*/ 2473049 h 2473049"/>
              <a:gd name="connsiteX0" fmla="*/ 0 w 2122170"/>
              <a:gd name="connsiteY0" fmla="*/ 180001 h 1715371"/>
              <a:gd name="connsiteX1" fmla="*/ 732790 w 2122170"/>
              <a:gd name="connsiteY1" fmla="*/ 0 h 1715371"/>
              <a:gd name="connsiteX2" fmla="*/ 762000 w 2122170"/>
              <a:gd name="connsiteY2" fmla="*/ 1715371 h 1715371"/>
              <a:gd name="connsiteX3" fmla="*/ 2122170 w 2122170"/>
              <a:gd name="connsiteY3" fmla="*/ 1672484 h 1715371"/>
              <a:gd name="connsiteX0" fmla="*/ 0 w 2147570"/>
              <a:gd name="connsiteY0" fmla="*/ 180001 h 1765406"/>
              <a:gd name="connsiteX1" fmla="*/ 732790 w 2147570"/>
              <a:gd name="connsiteY1" fmla="*/ 0 h 1765406"/>
              <a:gd name="connsiteX2" fmla="*/ 762000 w 2147570"/>
              <a:gd name="connsiteY2" fmla="*/ 1715371 h 1765406"/>
              <a:gd name="connsiteX3" fmla="*/ 2147570 w 2147570"/>
              <a:gd name="connsiteY3" fmla="*/ 1765406 h 1765406"/>
              <a:gd name="connsiteX0" fmla="*/ 0 w 2147570"/>
              <a:gd name="connsiteY0" fmla="*/ 180001 h 1801146"/>
              <a:gd name="connsiteX1" fmla="*/ 732790 w 2147570"/>
              <a:gd name="connsiteY1" fmla="*/ 0 h 1801146"/>
              <a:gd name="connsiteX2" fmla="*/ 749300 w 2147570"/>
              <a:gd name="connsiteY2" fmla="*/ 1801146 h 1801146"/>
              <a:gd name="connsiteX3" fmla="*/ 2147570 w 2147570"/>
              <a:gd name="connsiteY3" fmla="*/ 1765406 h 1801146"/>
              <a:gd name="connsiteX0" fmla="*/ 2537460 w 2537460"/>
              <a:gd name="connsiteY0" fmla="*/ 0 h 3551079"/>
              <a:gd name="connsiteX1" fmla="*/ 0 w 2537460"/>
              <a:gd name="connsiteY1" fmla="*/ 1749933 h 3551079"/>
              <a:gd name="connsiteX2" fmla="*/ 16510 w 2537460"/>
              <a:gd name="connsiteY2" fmla="*/ 3551079 h 3551079"/>
              <a:gd name="connsiteX3" fmla="*/ 1414780 w 2537460"/>
              <a:gd name="connsiteY3" fmla="*/ 3515339 h 3551079"/>
              <a:gd name="connsiteX0" fmla="*/ 2520950 w 2520950"/>
              <a:gd name="connsiteY0" fmla="*/ 0 h 3551079"/>
              <a:gd name="connsiteX1" fmla="*/ 1717040 w 2520950"/>
              <a:gd name="connsiteY1" fmla="*/ 1757081 h 3551079"/>
              <a:gd name="connsiteX2" fmla="*/ 0 w 2520950"/>
              <a:gd name="connsiteY2" fmla="*/ 3551079 h 3551079"/>
              <a:gd name="connsiteX3" fmla="*/ 1398270 w 2520950"/>
              <a:gd name="connsiteY3" fmla="*/ 3515339 h 3551079"/>
              <a:gd name="connsiteX0" fmla="*/ 1122680 w 1122680"/>
              <a:gd name="connsiteY0" fmla="*/ 0 h 3515339"/>
              <a:gd name="connsiteX1" fmla="*/ 318770 w 1122680"/>
              <a:gd name="connsiteY1" fmla="*/ 1757081 h 3515339"/>
              <a:gd name="connsiteX2" fmla="*/ 335280 w 1122680"/>
              <a:gd name="connsiteY2" fmla="*/ 2271604 h 3515339"/>
              <a:gd name="connsiteX3" fmla="*/ 0 w 1122680"/>
              <a:gd name="connsiteY3" fmla="*/ 3515339 h 3515339"/>
              <a:gd name="connsiteX0" fmla="*/ 803910 w 1198880"/>
              <a:gd name="connsiteY0" fmla="*/ 0 h 2314491"/>
              <a:gd name="connsiteX1" fmla="*/ 0 w 1198880"/>
              <a:gd name="connsiteY1" fmla="*/ 1757081 h 2314491"/>
              <a:gd name="connsiteX2" fmla="*/ 16510 w 1198880"/>
              <a:gd name="connsiteY2" fmla="*/ 2271604 h 2314491"/>
              <a:gd name="connsiteX3" fmla="*/ 1198880 w 1198880"/>
              <a:gd name="connsiteY3" fmla="*/ 2314491 h 2314491"/>
              <a:gd name="connsiteX0" fmla="*/ 803910 w 1198880"/>
              <a:gd name="connsiteY0" fmla="*/ 0 h 2314491"/>
              <a:gd name="connsiteX1" fmla="*/ 0 w 1198880"/>
              <a:gd name="connsiteY1" fmla="*/ 1757081 h 2314491"/>
              <a:gd name="connsiteX2" fmla="*/ 365760 w 1198880"/>
              <a:gd name="connsiteY2" fmla="*/ 2314491 h 2314491"/>
              <a:gd name="connsiteX3" fmla="*/ 1198880 w 1198880"/>
              <a:gd name="connsiteY3" fmla="*/ 2314491 h 2314491"/>
              <a:gd name="connsiteX0" fmla="*/ 461010 w 855980"/>
              <a:gd name="connsiteY0" fmla="*/ 0 h 2314491"/>
              <a:gd name="connsiteX1" fmla="*/ 0 w 855980"/>
              <a:gd name="connsiteY1" fmla="*/ 1714193 h 2314491"/>
              <a:gd name="connsiteX2" fmla="*/ 22860 w 855980"/>
              <a:gd name="connsiteY2" fmla="*/ 2314491 h 2314491"/>
              <a:gd name="connsiteX3" fmla="*/ 855980 w 855980"/>
              <a:gd name="connsiteY3" fmla="*/ 2314491 h 2314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5980" h="2314491">
                <a:moveTo>
                  <a:pt x="461010" y="0"/>
                </a:moveTo>
                <a:lnTo>
                  <a:pt x="0" y="1714193"/>
                </a:lnTo>
                <a:lnTo>
                  <a:pt x="22860" y="2314491"/>
                </a:lnTo>
                <a:lnTo>
                  <a:pt x="855980" y="2314491"/>
                </a:lnTo>
              </a:path>
            </a:pathLst>
          </a:custGeom>
          <a:noFill/>
          <a:ln w="25400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10FB03C2-2561-8284-8392-1D5EF75975F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7"/>
          <a:stretch/>
        </p:blipFill>
        <p:spPr>
          <a:xfrm>
            <a:off x="9701637" y="-190002"/>
            <a:ext cx="2419350" cy="15095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674FF42-F814-7E8C-7E4C-CCC39F106B40}"/>
              </a:ext>
            </a:extLst>
          </p:cNvPr>
          <p:cNvSpPr txBox="1"/>
          <p:nvPr/>
        </p:nvSpPr>
        <p:spPr>
          <a:xfrm>
            <a:off x="235237" y="186784"/>
            <a:ext cx="3915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the problem | </a:t>
            </a:r>
            <a:r>
              <a:rPr lang="en-GB" sz="1600" dirty="0">
                <a:solidFill>
                  <a:srgbClr val="FF8159"/>
                </a:solidFill>
                <a:latin typeface="Arial Nova Light" panose="020B0304020202020204" pitchFamily="34" charset="0"/>
              </a:rPr>
              <a:t>the solution 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  <a:latin typeface="Arial Nova Light" panose="020B0304020202020204" pitchFamily="34" charset="0"/>
              </a:rPr>
              <a:t>| the impact</a:t>
            </a:r>
          </a:p>
        </p:txBody>
      </p:sp>
    </p:spTree>
    <p:extLst>
      <p:ext uri="{BB962C8B-B14F-4D97-AF65-F5344CB8AC3E}">
        <p14:creationId xmlns:p14="http://schemas.microsoft.com/office/powerpoint/2010/main" val="3955634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E2766D8CF4CE43AD8D349ECF7E4EFA" ma:contentTypeVersion="15" ma:contentTypeDescription="Create a new document." ma:contentTypeScope="" ma:versionID="9a97d64bb1c874d2eb1befd3a57fc134">
  <xsd:schema xmlns:xsd="http://www.w3.org/2001/XMLSchema" xmlns:xs="http://www.w3.org/2001/XMLSchema" xmlns:p="http://schemas.microsoft.com/office/2006/metadata/properties" xmlns:ns3="105f115a-a852-4fc8-96f9-691c3205a540" xmlns:ns4="0f08e708-cfc3-458f-982a-596d485a3753" targetNamespace="http://schemas.microsoft.com/office/2006/metadata/properties" ma:root="true" ma:fieldsID="9a18c9fd7a3facc0ff8d574e0fb1c6db" ns3:_="" ns4:_="">
    <xsd:import namespace="105f115a-a852-4fc8-96f9-691c3205a540"/>
    <xsd:import namespace="0f08e708-cfc3-458f-982a-596d485a375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5f115a-a852-4fc8-96f9-691c3205a54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08e708-cfc3-458f-982a-596d485a375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05f115a-a852-4fc8-96f9-691c3205a540" xsi:nil="true"/>
  </documentManagement>
</p:properties>
</file>

<file path=customXml/itemProps1.xml><?xml version="1.0" encoding="utf-8"?>
<ds:datastoreItem xmlns:ds="http://schemas.openxmlformats.org/officeDocument/2006/customXml" ds:itemID="{B3744F0C-21BA-453C-ACE5-D00857C0A44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4BCCA9D-757D-415B-BAD5-5693F80BD92A}">
  <ds:schemaRefs>
    <ds:schemaRef ds:uri="0f08e708-cfc3-458f-982a-596d485a3753"/>
    <ds:schemaRef ds:uri="105f115a-a852-4fc8-96f9-691c3205a54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60CB519-66A2-47A4-B9C5-948D13C98B74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purl.org/dc/dcmitype/"/>
    <ds:schemaRef ds:uri="0f08e708-cfc3-458f-982a-596d485a3753"/>
    <ds:schemaRef ds:uri="http://purl.org/dc/terms/"/>
    <ds:schemaRef ds:uri="105f115a-a852-4fc8-96f9-691c3205a540"/>
    <ds:schemaRef ds:uri="http://www.w3.org/XML/1998/namespace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1276</TotalTime>
  <Words>514</Words>
  <Application>Microsoft Office PowerPoint</Application>
  <PresentationFormat>Widescreen</PresentationFormat>
  <Paragraphs>90</Paragraphs>
  <Slides>19</Slides>
  <Notes>7</Notes>
  <HiddenSlides>0</HiddenSlides>
  <MMClips>26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 Nova Light</vt:lpstr>
      <vt:lpstr>Calibri</vt:lpstr>
      <vt:lpstr>Calibri Light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#DARREN SUEN WEI JIE#</dc:creator>
  <cp:lastModifiedBy>#IVAN LOKE ZHI HAO#</cp:lastModifiedBy>
  <cp:revision>5</cp:revision>
  <dcterms:created xsi:type="dcterms:W3CDTF">2023-02-25T07:06:46Z</dcterms:created>
  <dcterms:modified xsi:type="dcterms:W3CDTF">2023-02-26T04:25:02Z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0x010100F2E2766D8CF4CE43AD8D349ECF7E4EFA</vt:lpwstr>
  </property>
</Properties>
</file>

<file path=docProps/thumbnail.jpeg>
</file>